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3" r:id="rId3"/>
    <p:sldId id="315" r:id="rId4"/>
    <p:sldId id="325" r:id="rId5"/>
    <p:sldId id="314" r:id="rId6"/>
    <p:sldId id="316" r:id="rId7"/>
    <p:sldId id="318" r:id="rId8"/>
    <p:sldId id="320" r:id="rId9"/>
    <p:sldId id="321" r:id="rId10"/>
    <p:sldId id="322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85440" autoAdjust="0"/>
  </p:normalViewPr>
  <p:slideViewPr>
    <p:cSldViewPr snapToGrid="0">
      <p:cViewPr varScale="1">
        <p:scale>
          <a:sx n="96" d="100"/>
          <a:sy n="96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5B66-E19F-45F1-B3F8-44B366855E5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E53A1-E37F-4E3A-A8E5-2EDF7D5B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53A1-E37F-4E3A-A8E5-2EDF7D5B8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E53A1-E37F-4E3A-A8E5-2EDF7D5B8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EBF1-750D-4F0D-8CBC-C81EC65040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7DF7-5553-4C5E-AC44-5188691E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Statistics for Experimental Verification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MAE 106 – </a:t>
            </a:r>
            <a:r>
              <a:rPr lang="en-US" dirty="0" smtClean="0"/>
              <a:t>04/25/2018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Sumner\Desktop\uci_se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50" y="5447970"/>
            <a:ext cx="1258887" cy="1259713"/>
          </a:xfrm>
          <a:prstGeom prst="rect">
            <a:avLst/>
          </a:prstGeom>
          <a:noFill/>
        </p:spPr>
      </p:pic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82" y="5754843"/>
            <a:ext cx="2359029" cy="779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4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73" y="47374"/>
            <a:ext cx="2213113" cy="1433858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33" t="24804" r="39921" b="49710"/>
          <a:stretch/>
        </p:blipFill>
        <p:spPr>
          <a:xfrm>
            <a:off x="670505" y="1302027"/>
            <a:ext cx="10658415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4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113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idea behind a t-test?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540" y="1439323"/>
            <a:ext cx="6202018" cy="4545358"/>
          </a:xfrm>
        </p:spPr>
        <p:txBody>
          <a:bodyPr>
            <a:noAutofit/>
          </a:bodyPr>
          <a:lstStyle/>
          <a:p>
            <a:r>
              <a:rPr lang="en-US" sz="1600" dirty="0"/>
              <a:t>The t-statistic was introduced in 1908 by William Sealy </a:t>
            </a:r>
            <a:r>
              <a:rPr lang="en-US" sz="1600" dirty="0" err="1"/>
              <a:t>Gosset</a:t>
            </a:r>
            <a:r>
              <a:rPr lang="en-US" sz="1600" dirty="0"/>
              <a:t>, a chemist working for the Guinness brewery in Dublin, Ireland. "Student" was his pen </a:t>
            </a:r>
            <a:r>
              <a:rPr lang="en-US" sz="1600" dirty="0" smtClean="0"/>
              <a:t>name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Null </a:t>
            </a:r>
            <a:r>
              <a:rPr lang="en-US" sz="1600" dirty="0" smtClean="0"/>
              <a:t>Hypothesis” – The mean of data from condition A is the same as the mean of data from condition B</a:t>
            </a:r>
          </a:p>
          <a:p>
            <a:r>
              <a:rPr lang="en-US" sz="1600" dirty="0" smtClean="0"/>
              <a:t>T-Statistic: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Here X1 and X2 are the means, s1,s2 = standard deviation, N1 and N2 sample size</a:t>
            </a:r>
          </a:p>
          <a:p>
            <a:r>
              <a:rPr lang="en-US" sz="1600" dirty="0" smtClean="0"/>
              <a:t>The t-statistic can be proven to follow the t-distribution, which is a probability distribution</a:t>
            </a:r>
          </a:p>
          <a:p>
            <a:r>
              <a:rPr lang="en-US" sz="1600" dirty="0" smtClean="0"/>
              <a:t>That is, if we do our experiments over and over again, and plot a histogram of the t-statistic say for 1000 experiments, it will look like the t-distribution</a:t>
            </a:r>
          </a:p>
          <a:p>
            <a:r>
              <a:rPr lang="en-US" sz="1600" dirty="0" smtClean="0"/>
              <a:t>When we do a t-test, we are checking how unlikely it is that the means from our experiment come from the same probability distribution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78" y="246731"/>
            <a:ext cx="2436275" cy="1562350"/>
          </a:xfrm>
          <a:prstGeom prst="rect">
            <a:avLst/>
          </a:prstGeom>
          <a:noFill/>
        </p:spPr>
      </p:pic>
      <p:pic>
        <p:nvPicPr>
          <p:cNvPr id="4098" name="Picture 2" descr="Plot of t-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57" y="1927475"/>
            <a:ext cx="3196949" cy="21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-distribution with a shaded area that represents a prob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57" y="4320147"/>
            <a:ext cx="3250093" cy="21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qual or unequal sample sizes, unequal variances t statis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6" y="3142573"/>
            <a:ext cx="2140224" cy="8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4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real world, engineering measurements are almost always stochastic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06" y="1690688"/>
            <a:ext cx="6775174" cy="49585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“Stochastic” = having some random variation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 the final competition, the score your robot achieves will vary somewhat randomly from run to run because of:</a:t>
            </a:r>
          </a:p>
          <a:p>
            <a:pPr lvl="2"/>
            <a:r>
              <a:rPr lang="en-US" dirty="0" smtClean="0"/>
              <a:t>Noise in the sensors</a:t>
            </a:r>
          </a:p>
          <a:p>
            <a:pPr lvl="2"/>
            <a:r>
              <a:rPr lang="en-US" dirty="0" smtClean="0"/>
              <a:t>Unevenness in the pavement</a:t>
            </a:r>
          </a:p>
          <a:p>
            <a:pPr lvl="2"/>
            <a:r>
              <a:rPr lang="en-US" dirty="0" smtClean="0"/>
              <a:t>Collisions with other students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Statistics gives us techniques for:</a:t>
            </a:r>
          </a:p>
          <a:p>
            <a:pPr lvl="1"/>
            <a:r>
              <a:rPr lang="en-US" dirty="0" smtClean="0"/>
              <a:t>Describing the average behavior, and the variation in the behavior</a:t>
            </a:r>
          </a:p>
          <a:p>
            <a:pPr lvl="2"/>
            <a:r>
              <a:rPr lang="en-US" dirty="0" smtClean="0"/>
              <a:t>“Descriptive Statistics” – Mean, Standard Deviation</a:t>
            </a:r>
          </a:p>
          <a:p>
            <a:pPr lvl="1"/>
            <a:r>
              <a:rPr lang="en-US" dirty="0" smtClean="0"/>
              <a:t>Determining whether changing parameters make a significant difference in performance</a:t>
            </a:r>
          </a:p>
          <a:p>
            <a:pPr lvl="2"/>
            <a:r>
              <a:rPr lang="en-US" dirty="0" smtClean="0"/>
              <a:t>“Hypothesis Testing” – e.g. Student’s t-test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57F18A-626D-47F1-B92C-FD30EC4001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64" y="1888435"/>
            <a:ext cx="4993184" cy="44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Examples from final project robot simulator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71" t="17935" r="8877" b="15761"/>
          <a:stretch/>
        </p:blipFill>
        <p:spPr>
          <a:xfrm>
            <a:off x="2236305" y="1136136"/>
            <a:ext cx="2835964" cy="169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551" b="14877"/>
          <a:stretch/>
        </p:blipFill>
        <p:spPr>
          <a:xfrm>
            <a:off x="1972917" y="2932044"/>
            <a:ext cx="3362739" cy="1729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8572"/>
          <a:stretch/>
        </p:blipFill>
        <p:spPr>
          <a:xfrm>
            <a:off x="2078819" y="4869003"/>
            <a:ext cx="3256837" cy="1988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275" t="18082" r="7562" b="17235"/>
          <a:stretch/>
        </p:blipFill>
        <p:spPr>
          <a:xfrm>
            <a:off x="7573617" y="1090740"/>
            <a:ext cx="3001619" cy="1689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589" t="21711" r="11023" b="17105"/>
          <a:stretch/>
        </p:blipFill>
        <p:spPr>
          <a:xfrm>
            <a:off x="7520613" y="2980507"/>
            <a:ext cx="3054623" cy="1680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612" t="20289" r="9013" b="17754"/>
          <a:stretch/>
        </p:blipFill>
        <p:spPr>
          <a:xfrm>
            <a:off x="7697856" y="4800175"/>
            <a:ext cx="2753140" cy="151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49F986-DE7D-4C82-80DA-E76B8A5AA091}"/>
              </a:ext>
            </a:extLst>
          </p:cNvPr>
          <p:cNvSpPr txBox="1"/>
          <p:nvPr/>
        </p:nvSpPr>
        <p:spPr>
          <a:xfrm>
            <a:off x="72476" y="1231778"/>
            <a:ext cx="2082240" cy="298543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2400" dirty="0" smtClean="0"/>
              <a:t>1 </a:t>
            </a:r>
            <a:r>
              <a:rPr lang="en-US" sz="2400" dirty="0"/>
              <a:t>- Open-loop </a:t>
            </a:r>
            <a:r>
              <a:rPr lang="en-US" sz="2400" dirty="0" smtClean="0"/>
              <a:t>control</a:t>
            </a:r>
          </a:p>
          <a:p>
            <a:pPr algn="ctr"/>
            <a:r>
              <a:rPr lang="en-US" sz="2000" dirty="0" smtClean="0"/>
              <a:t>uses </a:t>
            </a:r>
            <a:r>
              <a:rPr lang="en-US" sz="2000" dirty="0"/>
              <a:t>number of ticks to decide when to</a:t>
            </a:r>
          </a:p>
          <a:p>
            <a:pPr algn="ctr"/>
            <a:r>
              <a:rPr lang="en-US" sz="2000" dirty="0"/>
              <a:t>    % start turning, and time to decide when to stop turning.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49F986-DE7D-4C82-80DA-E76B8A5AA091}"/>
              </a:ext>
            </a:extLst>
          </p:cNvPr>
          <p:cNvSpPr txBox="1"/>
          <p:nvPr/>
        </p:nvSpPr>
        <p:spPr>
          <a:xfrm>
            <a:off x="5417245" y="1222079"/>
            <a:ext cx="2082240" cy="452431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2400" dirty="0" smtClean="0"/>
              <a:t> 2 </a:t>
            </a:r>
            <a:r>
              <a:rPr lang="en-US" sz="2400" dirty="0"/>
              <a:t>- </a:t>
            </a:r>
            <a:r>
              <a:rPr lang="en-US" sz="2400" dirty="0" smtClean="0"/>
              <a:t>Hybrid control</a:t>
            </a:r>
          </a:p>
          <a:p>
            <a:pPr algn="ctr"/>
            <a:r>
              <a:rPr lang="en-US" sz="2000" dirty="0" smtClean="0"/>
              <a:t>uses </a:t>
            </a:r>
            <a:r>
              <a:rPr lang="en-US" sz="2000" dirty="0"/>
              <a:t>ticks to decide when to start turning, and</a:t>
            </a:r>
          </a:p>
          <a:p>
            <a:pPr algn="ctr"/>
            <a:r>
              <a:rPr lang="en-US" sz="2000" dirty="0"/>
              <a:t>    % time to decide when to stop turning. After that, it uses the</a:t>
            </a:r>
          </a:p>
          <a:p>
            <a:pPr algn="ctr"/>
            <a:r>
              <a:rPr lang="en-US" sz="2000" dirty="0"/>
              <a:t>    % magnetometer to try to keep the correct direction</a:t>
            </a:r>
          </a:p>
        </p:txBody>
      </p:sp>
    </p:spTree>
    <p:extLst>
      <p:ext uri="{BB962C8B-B14F-4D97-AF65-F5344CB8AC3E}">
        <p14:creationId xmlns:p14="http://schemas.microsoft.com/office/powerpoint/2010/main" val="125752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What do we mean by open-loop and closed-loop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loop control – the output has no influence on the control action</a:t>
            </a:r>
          </a:p>
          <a:p>
            <a:pPr lvl="1"/>
            <a:r>
              <a:rPr lang="en-US" dirty="0" smtClean="0"/>
              <a:t>Just pump the piston N times, no matter where you actually are</a:t>
            </a:r>
          </a:p>
          <a:p>
            <a:pPr lvl="1"/>
            <a:r>
              <a:rPr lang="en-US" dirty="0" smtClean="0"/>
              <a:t>Just turn for 0.5 seconds, no matter if you’re headed in the right direction</a:t>
            </a:r>
          </a:p>
          <a:p>
            <a:pPr lvl="1"/>
            <a:endParaRPr lang="en-US" dirty="0"/>
          </a:p>
          <a:p>
            <a:r>
              <a:rPr lang="en-US" dirty="0" smtClean="0"/>
              <a:t>Closed loop control – the output has an influence on the control action</a:t>
            </a:r>
          </a:p>
          <a:p>
            <a:pPr lvl="1"/>
            <a:r>
              <a:rPr lang="en-US" dirty="0" smtClean="0"/>
              <a:t>Use the Reed Switch to count the number of times the wheel actually turns to determine when to turn</a:t>
            </a:r>
          </a:p>
          <a:p>
            <a:pPr lvl="1"/>
            <a:r>
              <a:rPr lang="en-US" dirty="0" smtClean="0"/>
              <a:t>Use the Magnetometer to check if you’re heading in the right direction, and make steering adjustments based on your error</a:t>
            </a:r>
          </a:p>
          <a:p>
            <a:pPr lvl="1"/>
            <a:endParaRPr lang="en-US" dirty="0"/>
          </a:p>
          <a:p>
            <a:r>
              <a:rPr lang="en-US" dirty="0" smtClean="0"/>
              <a:t>Hybrid control</a:t>
            </a:r>
          </a:p>
          <a:p>
            <a:pPr lvl="1"/>
            <a:r>
              <a:rPr lang="en-US" dirty="0" smtClean="0"/>
              <a:t>For our project, we define this as using open-loop control on propulsion and closed-loop control on steering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engineers typically summarize the behavior?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Say you do N runs of your robot and record the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You can calculate the mean behavior as:</a:t>
                </a:r>
              </a:p>
              <a:p>
                <a:r>
                  <a:rPr lang="en-US" dirty="0" smtClean="0"/>
                  <a:t>mean = average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4000" b="0" dirty="0" smtClean="0"/>
              </a:p>
              <a:p>
                <a:endParaRPr lang="en-US" sz="4000" b="0" dirty="0" smtClean="0"/>
              </a:p>
              <a:p>
                <a:r>
                  <a:rPr lang="en-US" dirty="0"/>
                  <a:t>You can calculate the variability of the behavior as:</a:t>
                </a:r>
              </a:p>
              <a:p>
                <a:r>
                  <a:rPr lang="en-US" dirty="0" smtClean="0"/>
                  <a:t>standard deviation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Note: “variance”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18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common way to plot mean and standard deviation?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9349"/>
            <a:ext cx="6710101" cy="430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32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use statistics to determine whether changing the controller made a significant difference in your score? – Hypothesis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54226"/>
            <a:ext cx="4588565" cy="4545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a “t-test”</a:t>
            </a:r>
          </a:p>
          <a:p>
            <a:r>
              <a:rPr lang="en-US" dirty="0" smtClean="0"/>
              <a:t>This is a function in Excel and </a:t>
            </a:r>
            <a:r>
              <a:rPr lang="en-US" dirty="0" err="1" smtClean="0"/>
              <a:t>Matlab</a:t>
            </a:r>
            <a:r>
              <a:rPr lang="en-US" dirty="0" smtClean="0"/>
              <a:t> that takes in your two samples then returns the probability (p) that the two samples came from the same probability distribution</a:t>
            </a:r>
          </a:p>
          <a:p>
            <a:r>
              <a:rPr lang="en-US" dirty="0" smtClean="0"/>
              <a:t>Widely accepted rule of thumb – p &lt; 0.05 means the two samples are different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07" y="2054226"/>
            <a:ext cx="5952277" cy="381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1" y="454577"/>
            <a:ext cx="2213113" cy="1433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using</a:t>
            </a:r>
            <a:br>
              <a:rPr lang="en-US" dirty="0" smtClean="0"/>
            </a:br>
            <a:r>
              <a:rPr lang="en-US" dirty="0" smtClean="0"/>
              <a:t>Excel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27454"/>
              </p:ext>
            </p:extLst>
          </p:nvPr>
        </p:nvGraphicFramePr>
        <p:xfrm>
          <a:off x="2966347" y="568325"/>
          <a:ext cx="5342768" cy="579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106"/>
                <a:gridCol w="1137624"/>
                <a:gridCol w="975106"/>
                <a:gridCol w="1279826"/>
                <a:gridCol w="975106"/>
              </a:tblGrid>
              <a:tr h="482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Open loop score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Hybrid score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1.27E-13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241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stCxn id="9" idx="3"/>
          </p:cNvCxnSpPr>
          <p:nvPr/>
        </p:nvCxnSpPr>
        <p:spPr>
          <a:xfrm>
            <a:off x="1982787" y="5309546"/>
            <a:ext cx="2623931" cy="685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124880"/>
            <a:ext cx="198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=AVERAGE(C2:C21)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2787" y="6008410"/>
            <a:ext cx="2764632" cy="19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22" y="5788751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=STDEV(C2:C22)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14299" y="4857066"/>
            <a:ext cx="276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=TTEST(C2:C21,D2:D21,2,2)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309115" y="5226398"/>
            <a:ext cx="2608540" cy="74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19" y="457409"/>
            <a:ext cx="5020779" cy="42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73" y="47374"/>
            <a:ext cx="2213113" cy="1433858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783" y="1156749"/>
            <a:ext cx="733507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&gt;&gt; help ttest2</a:t>
            </a:r>
          </a:p>
          <a:p>
            <a:r>
              <a:rPr lang="en-US" sz="1600" dirty="0"/>
              <a:t> ttest2 Two-sample t-test with pooled or </a:t>
            </a:r>
            <a:r>
              <a:rPr lang="en-US" sz="1600" dirty="0" err="1"/>
              <a:t>unpooled</a:t>
            </a:r>
            <a:r>
              <a:rPr lang="en-US" sz="1600" dirty="0"/>
              <a:t> variance estimate.</a:t>
            </a:r>
          </a:p>
          <a:p>
            <a:r>
              <a:rPr lang="en-US" sz="1600" dirty="0"/>
              <a:t>    H = ttest2(X,Y) performs a t-test of the hypothesis that two</a:t>
            </a:r>
          </a:p>
          <a:p>
            <a:r>
              <a:rPr lang="en-US" sz="1600" dirty="0"/>
              <a:t>    independent samples, in the vectors X and Y, come from distributions</a:t>
            </a:r>
          </a:p>
          <a:p>
            <a:r>
              <a:rPr lang="en-US" sz="1600" dirty="0"/>
              <a:t>    with equal means, and returns the result of the test in H.  H=0</a:t>
            </a:r>
          </a:p>
          <a:p>
            <a:r>
              <a:rPr lang="en-US" sz="1600" dirty="0"/>
              <a:t>    indicates that the null hypothesis ("means are equal") cannot be</a:t>
            </a:r>
          </a:p>
          <a:p>
            <a:r>
              <a:rPr lang="en-US" sz="1600" dirty="0"/>
              <a:t>    rejected at the 5% significance level.  H=1 indicates that the null</a:t>
            </a:r>
          </a:p>
          <a:p>
            <a:r>
              <a:rPr lang="en-US" sz="1600" dirty="0"/>
              <a:t>    hypothesis can be rejected at the 5% level.  The data are assumed to</a:t>
            </a:r>
          </a:p>
          <a:p>
            <a:r>
              <a:rPr lang="en-US" sz="1600" dirty="0"/>
              <a:t>    come from normal distributions with unknown, but equal, variances.  X</a:t>
            </a:r>
          </a:p>
          <a:p>
            <a:r>
              <a:rPr lang="en-US" sz="1600" dirty="0"/>
              <a:t>    and Y can have different lengths.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This function performs an unpaired two-sample t-test. For a paired</a:t>
            </a:r>
          </a:p>
          <a:p>
            <a:r>
              <a:rPr lang="en-US" sz="1600" dirty="0"/>
              <a:t>    test, use the TTEST function.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X and Y can also be matrices or N-D arrays.  For matrices, ttest2</a:t>
            </a:r>
          </a:p>
          <a:p>
            <a:r>
              <a:rPr lang="en-US" sz="1600" dirty="0"/>
              <a:t>    performs separate t-tests along each column, and returns a vector of</a:t>
            </a:r>
          </a:p>
          <a:p>
            <a:r>
              <a:rPr lang="en-US" sz="1600" dirty="0"/>
              <a:t>    results.  X and Y must have the same number of columns.  For N-D</a:t>
            </a:r>
          </a:p>
          <a:p>
            <a:r>
              <a:rPr lang="en-US" sz="1600" dirty="0"/>
              <a:t>    arrays, ttest2 works along the first non-singleton dimension.  X and Y</a:t>
            </a:r>
          </a:p>
          <a:p>
            <a:r>
              <a:rPr lang="en-US" sz="1600" dirty="0"/>
              <a:t>    must have the same size along all the remaining dimensions.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9738" y="1372192"/>
            <a:ext cx="73350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600" dirty="0"/>
              <a:t>    ttest2 treats </a:t>
            </a:r>
            <a:r>
              <a:rPr lang="en-US" sz="1600" dirty="0" err="1"/>
              <a:t>NaNs</a:t>
            </a:r>
            <a:r>
              <a:rPr lang="en-US" sz="1600" dirty="0"/>
              <a:t> as missing values, and ignores them.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[H,P] = ttest2(...) returns the p-value, i.e., the probability of</a:t>
            </a:r>
          </a:p>
          <a:p>
            <a:r>
              <a:rPr lang="en-US" sz="1600" dirty="0"/>
              <a:t>    observing the given result, or one more extreme, by chance if the null</a:t>
            </a:r>
          </a:p>
          <a:p>
            <a:r>
              <a:rPr lang="en-US" sz="1600" dirty="0"/>
              <a:t>    hypothesis is true.  Small values of P cast doubt on the validity of</a:t>
            </a:r>
          </a:p>
          <a:p>
            <a:r>
              <a:rPr lang="en-US" sz="1600" dirty="0"/>
              <a:t>    the null hypothesis.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[H,P,CI] = ttest2(...) returns a 100*(1-ALPHA)% confidence interval for</a:t>
            </a:r>
          </a:p>
          <a:p>
            <a:r>
              <a:rPr lang="en-US" sz="1600" dirty="0"/>
              <a:t>    the true difference of population means.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[H,P,CI,STATS] = ttest2(...) returns a structure with the following fields:</a:t>
            </a:r>
          </a:p>
          <a:p>
            <a:r>
              <a:rPr lang="en-US" sz="1600" dirty="0"/>
              <a:t>       '</a:t>
            </a:r>
            <a:r>
              <a:rPr lang="en-US" sz="1600" dirty="0" err="1"/>
              <a:t>tstat</a:t>
            </a:r>
            <a:r>
              <a:rPr lang="en-US" sz="1600" dirty="0"/>
              <a:t>' -- the value of the test statistic</a:t>
            </a:r>
          </a:p>
          <a:p>
            <a:r>
              <a:rPr lang="en-US" sz="1600" dirty="0"/>
              <a:t>       '</a:t>
            </a:r>
            <a:r>
              <a:rPr lang="en-US" sz="1600" dirty="0" err="1"/>
              <a:t>df</a:t>
            </a:r>
            <a:r>
              <a:rPr lang="en-US" sz="1600" dirty="0"/>
              <a:t>'    -- the degrees of freedom of the test</a:t>
            </a:r>
          </a:p>
          <a:p>
            <a:r>
              <a:rPr lang="en-US" sz="1600" dirty="0"/>
              <a:t>       '</a:t>
            </a:r>
            <a:r>
              <a:rPr lang="en-US" sz="1600" dirty="0" err="1"/>
              <a:t>sd</a:t>
            </a:r>
            <a:r>
              <a:rPr lang="en-US" sz="1600" dirty="0"/>
              <a:t>'    -- the pooled estimate of the population standard deviation</a:t>
            </a:r>
          </a:p>
          <a:p>
            <a:r>
              <a:rPr lang="en-US" sz="1600" dirty="0"/>
              <a:t>                  (for the equal variance case) or a vector containing the</a:t>
            </a:r>
          </a:p>
          <a:p>
            <a:r>
              <a:rPr lang="en-US" sz="1600" dirty="0"/>
              <a:t>                  </a:t>
            </a:r>
            <a:r>
              <a:rPr lang="en-US" sz="1600" dirty="0" err="1"/>
              <a:t>unpooled</a:t>
            </a:r>
            <a:r>
              <a:rPr lang="en-US" sz="1600" dirty="0"/>
              <a:t> estimates of the population standard deviations</a:t>
            </a:r>
          </a:p>
          <a:p>
            <a:r>
              <a:rPr lang="en-US" sz="1600" dirty="0"/>
              <a:t>                  (for the unequal variance case)</a:t>
            </a:r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61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1039</Words>
  <Application>Microsoft Office PowerPoint</Application>
  <PresentationFormat>Widescreen</PresentationFormat>
  <Paragraphs>177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Statistics for Experimental Verification</vt:lpstr>
      <vt:lpstr>In the real world, engineering measurements are almost always stochastic</vt:lpstr>
      <vt:lpstr>Examples from final project robot simulator</vt:lpstr>
      <vt:lpstr>Note: What do we mean by open-loop and closed-loop control?</vt:lpstr>
      <vt:lpstr>How do engineers typically summarize the behavior?</vt:lpstr>
      <vt:lpstr>What’s a common way to plot mean and standard deviation?</vt:lpstr>
      <vt:lpstr>How do we use statistics to determine whether changing the controller made a significant difference in your score? – Hypothesis testing</vt:lpstr>
      <vt:lpstr>Example using Excel</vt:lpstr>
      <vt:lpstr>Matlab</vt:lpstr>
      <vt:lpstr>Matlab</vt:lpstr>
      <vt:lpstr>What’s the idea behind a t-test?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</dc:title>
  <dc:creator>Sumner</dc:creator>
  <cp:lastModifiedBy>David Reinkensmeyer</cp:lastModifiedBy>
  <cp:revision>75</cp:revision>
  <dcterms:created xsi:type="dcterms:W3CDTF">2016-03-28T19:20:48Z</dcterms:created>
  <dcterms:modified xsi:type="dcterms:W3CDTF">2018-04-25T21:35:51Z</dcterms:modified>
</cp:coreProperties>
</file>