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265" r:id="rId4"/>
    <p:sldId id="278" r:id="rId5"/>
    <p:sldId id="277" r:id="rId6"/>
    <p:sldId id="279" r:id="rId7"/>
    <p:sldId id="280" r:id="rId8"/>
    <p:sldId id="275" r:id="rId9"/>
    <p:sldId id="260" r:id="rId10"/>
    <p:sldId id="256" r:id="rId11"/>
    <p:sldId id="264" r:id="rId12"/>
    <p:sldId id="273" r:id="rId13"/>
    <p:sldId id="261" r:id="rId14"/>
    <p:sldId id="262" r:id="rId15"/>
    <p:sldId id="263" r:id="rId16"/>
    <p:sldId id="266" r:id="rId17"/>
    <p:sldId id="267" r:id="rId18"/>
    <p:sldId id="268" r:id="rId19"/>
    <p:sldId id="272" r:id="rId20"/>
    <p:sldId id="270" r:id="rId21"/>
    <p:sldId id="271"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351" autoAdjust="0"/>
  </p:normalViewPr>
  <p:slideViewPr>
    <p:cSldViewPr snapToGrid="0">
      <p:cViewPr varScale="1">
        <p:scale>
          <a:sx n="90" d="100"/>
          <a:sy n="90" d="100"/>
        </p:scale>
        <p:origin x="12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CA4B5-FC8D-4282-A603-F3F282D789FE}" type="datetimeFigureOut">
              <a:rPr lang="en-US" smtClean="0"/>
              <a:t>4/10/2019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00C28-D4C8-412F-8C56-D5C8F34B0099}" type="slidenum">
              <a:rPr lang="en-US" smtClean="0"/>
              <a:t>‹#›</a:t>
            </a:fld>
            <a:endParaRPr lang="en-US"/>
          </a:p>
        </p:txBody>
      </p:sp>
    </p:spTree>
    <p:extLst>
      <p:ext uri="{BB962C8B-B14F-4D97-AF65-F5344CB8AC3E}">
        <p14:creationId xmlns:p14="http://schemas.microsoft.com/office/powerpoint/2010/main" val="82240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2F00C28-D4C8-412F-8C56-D5C8F34B0099}" type="slidenum">
              <a:rPr lang="en-US" smtClean="0"/>
              <a:t>2</a:t>
            </a:fld>
            <a:endParaRPr lang="en-US"/>
          </a:p>
        </p:txBody>
      </p:sp>
    </p:spTree>
    <p:extLst>
      <p:ext uri="{BB962C8B-B14F-4D97-AF65-F5344CB8AC3E}">
        <p14:creationId xmlns:p14="http://schemas.microsoft.com/office/powerpoint/2010/main" val="78947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2F00C28-D4C8-412F-8C56-D5C8F34B0099}" type="slidenum">
              <a:rPr lang="en-US" smtClean="0"/>
              <a:t>4</a:t>
            </a:fld>
            <a:endParaRPr lang="en-US"/>
          </a:p>
        </p:txBody>
      </p:sp>
    </p:spTree>
    <p:extLst>
      <p:ext uri="{BB962C8B-B14F-4D97-AF65-F5344CB8AC3E}">
        <p14:creationId xmlns:p14="http://schemas.microsoft.com/office/powerpoint/2010/main" val="229504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0C28-D4C8-412F-8C56-D5C8F34B0099}" type="slidenum">
              <a:rPr lang="en-US" smtClean="0"/>
              <a:t>6</a:t>
            </a:fld>
            <a:endParaRPr lang="en-US"/>
          </a:p>
        </p:txBody>
      </p:sp>
    </p:spTree>
    <p:extLst>
      <p:ext uri="{BB962C8B-B14F-4D97-AF65-F5344CB8AC3E}">
        <p14:creationId xmlns:p14="http://schemas.microsoft.com/office/powerpoint/2010/main" val="417835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0C28-D4C8-412F-8C56-D5C8F34B0099}" type="slidenum">
              <a:rPr lang="en-US" smtClean="0"/>
              <a:t>7</a:t>
            </a:fld>
            <a:endParaRPr lang="en-US"/>
          </a:p>
        </p:txBody>
      </p:sp>
    </p:spTree>
    <p:extLst>
      <p:ext uri="{BB962C8B-B14F-4D97-AF65-F5344CB8AC3E}">
        <p14:creationId xmlns:p14="http://schemas.microsoft.com/office/powerpoint/2010/main" val="80170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0C28-D4C8-412F-8C56-D5C8F34B0099}" type="slidenum">
              <a:rPr lang="en-US" smtClean="0"/>
              <a:t>12</a:t>
            </a:fld>
            <a:endParaRPr lang="en-US"/>
          </a:p>
        </p:txBody>
      </p:sp>
    </p:spTree>
    <p:extLst>
      <p:ext uri="{BB962C8B-B14F-4D97-AF65-F5344CB8AC3E}">
        <p14:creationId xmlns:p14="http://schemas.microsoft.com/office/powerpoint/2010/main" val="309915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&gt; 0.00488</a:t>
            </a:r>
          </a:p>
        </p:txBody>
      </p:sp>
      <p:sp>
        <p:nvSpPr>
          <p:cNvPr id="4" name="Slide Number Placeholder 3"/>
          <p:cNvSpPr>
            <a:spLocks noGrp="1"/>
          </p:cNvSpPr>
          <p:nvPr>
            <p:ph type="sldNum" sz="quarter" idx="10"/>
          </p:nvPr>
        </p:nvSpPr>
        <p:spPr/>
        <p:txBody>
          <a:bodyPr/>
          <a:lstStyle/>
          <a:p>
            <a:fld id="{52F00C28-D4C8-412F-8C56-D5C8F34B0099}" type="slidenum">
              <a:rPr lang="en-US" smtClean="0"/>
              <a:t>15</a:t>
            </a:fld>
            <a:endParaRPr lang="en-US"/>
          </a:p>
        </p:txBody>
      </p:sp>
    </p:spTree>
    <p:extLst>
      <p:ext uri="{BB962C8B-B14F-4D97-AF65-F5344CB8AC3E}">
        <p14:creationId xmlns:p14="http://schemas.microsoft.com/office/powerpoint/2010/main" val="169691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F8A4B8-F1F0-4B33-888D-35D4708A70DC}"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412829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8A4B8-F1F0-4B33-888D-35D4708A70DC}"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56739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8A4B8-F1F0-4B33-888D-35D4708A70DC}"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134612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8A4B8-F1F0-4B33-888D-35D4708A70DC}"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88331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F8A4B8-F1F0-4B33-888D-35D4708A70DC}"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352671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F8A4B8-F1F0-4B33-888D-35D4708A70DC}"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207218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F8A4B8-F1F0-4B33-888D-35D4708A70DC}" type="datetimeFigureOut">
              <a:rPr lang="en-US" smtClean="0"/>
              <a:t>4/10/2019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192769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F8A4B8-F1F0-4B33-888D-35D4708A70DC}" type="datetimeFigureOut">
              <a:rPr lang="en-US" smtClean="0"/>
              <a:t>4/10/2019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27117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A4B8-F1F0-4B33-888D-35D4708A70DC}" type="datetimeFigureOut">
              <a:rPr lang="en-US" smtClean="0"/>
              <a:t>4/10/2019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161666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F8A4B8-F1F0-4B33-888D-35D4708A70DC}"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64102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F8A4B8-F1F0-4B33-888D-35D4708A70DC}" type="datetimeFigureOut">
              <a:rPr lang="en-US" smtClean="0"/>
              <a:t>4/10/2019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2CEE7-ECAC-4C1D-B1F1-B1AFFB4674E7}" type="slidenum">
              <a:rPr lang="en-US" smtClean="0"/>
              <a:t>‹#›</a:t>
            </a:fld>
            <a:endParaRPr lang="en-US"/>
          </a:p>
        </p:txBody>
      </p:sp>
    </p:spTree>
    <p:extLst>
      <p:ext uri="{BB962C8B-B14F-4D97-AF65-F5344CB8AC3E}">
        <p14:creationId xmlns:p14="http://schemas.microsoft.com/office/powerpoint/2010/main" val="320310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8A4B8-F1F0-4B33-888D-35D4708A70DC}" type="datetimeFigureOut">
              <a:rPr lang="en-US" smtClean="0"/>
              <a:t>4/10/2019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2CEE7-ECAC-4C1D-B1F1-B1AFFB4674E7}" type="slidenum">
              <a:rPr lang="en-US" smtClean="0"/>
              <a:t>‹#›</a:t>
            </a:fld>
            <a:endParaRPr lang="en-US"/>
          </a:p>
        </p:txBody>
      </p:sp>
    </p:spTree>
    <p:extLst>
      <p:ext uri="{BB962C8B-B14F-4D97-AF65-F5344CB8AC3E}">
        <p14:creationId xmlns:p14="http://schemas.microsoft.com/office/powerpoint/2010/main" val="41790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arduino/Arduino/tree/2bfe164b9a5835e8cb6e194b928538a9093be333/hardware/arduino/avr/cores/arduino" TargetMode="External"/><Relationship Id="rId2" Type="http://schemas.openxmlformats.org/officeDocument/2006/relationships/hyperlink" Target="https://www.arduino.cc/reference/e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arduino.cc/en/Guide/Environmen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rduino.cc/reference/en/language/functions/communication/serial/print" TargetMode="External"/><Relationship Id="rId2" Type="http://schemas.openxmlformats.org/officeDocument/2006/relationships/hyperlink" Target="https://www.arduino.cc/reference/en/language/functions/communication/serial/begin" TargetMode="External"/><Relationship Id="rId1" Type="http://schemas.openxmlformats.org/officeDocument/2006/relationships/slideLayout" Target="../slideLayouts/slideLayout2.xml"/><Relationship Id="rId5" Type="http://schemas.openxmlformats.org/officeDocument/2006/relationships/hyperlink" Target="https://www.arduino.cc/reference/en/language/functions/communication/serial/available" TargetMode="External"/><Relationship Id="rId4" Type="http://schemas.openxmlformats.org/officeDocument/2006/relationships/hyperlink" Target="https://www.arduino.cc/reference/en/language/functions/communication/serial/printl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fehacker.com/top-10-kickass-arduino-projects-174740754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layground.arduino.cc/Main/SimilarBoar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4270F98-2863-4C2A-A770-5BF460DFC39C}"/>
              </a:ext>
            </a:extLst>
          </p:cNvPr>
          <p:cNvSpPr>
            <a:spLocks noGrp="1"/>
          </p:cNvSpPr>
          <p:nvPr>
            <p:ph type="ctrTitle"/>
          </p:nvPr>
        </p:nvSpPr>
        <p:spPr/>
        <p:txBody>
          <a:bodyPr/>
          <a:lstStyle/>
          <a:p>
            <a:r>
              <a:rPr lang="en-US" dirty="0"/>
              <a:t>Introduction to Arduinos</a:t>
            </a:r>
          </a:p>
        </p:txBody>
      </p:sp>
      <p:pic>
        <p:nvPicPr>
          <p:cNvPr id="6" name="Picture 2" descr="C:\Users\Sumner\Desktop\uci_seal.jpg">
            <a:extLst>
              <a:ext uri="{FF2B5EF4-FFF2-40B4-BE49-F238E27FC236}">
                <a16:creationId xmlns="" xmlns:a16="http://schemas.microsoft.com/office/drawing/2014/main" id="{4E9E5163-877B-416B-A8D0-C7FAD5E3992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5650" y="5447970"/>
            <a:ext cx="1258887" cy="1259713"/>
          </a:xfrm>
          <a:prstGeom prst="rect">
            <a:avLst/>
          </a:prstGeom>
          <a:noFill/>
        </p:spPr>
      </p:pic>
      <p:pic>
        <p:nvPicPr>
          <p:cNvPr id="7" name="Picture 6" descr="Home">
            <a:extLst>
              <a:ext uri="{FF2B5EF4-FFF2-40B4-BE49-F238E27FC236}">
                <a16:creationId xmlns="" xmlns:a16="http://schemas.microsoft.com/office/drawing/2014/main" id="{D156D0AB-6E59-462B-A9EF-321925917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082" y="5754843"/>
            <a:ext cx="2359029" cy="7798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694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8" descr="Image result for arduin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624760" y="1171067"/>
            <a:ext cx="6457298" cy="446257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892692" y="4846320"/>
            <a:ext cx="3706740" cy="1669319"/>
            <a:chOff x="892692" y="4846320"/>
            <a:chExt cx="3706740" cy="1669319"/>
          </a:xfrm>
        </p:grpSpPr>
        <p:sp>
          <p:nvSpPr>
            <p:cNvPr id="5" name="Rectangle: Rounded Corners 4"/>
            <p:cNvSpPr/>
            <p:nvPr/>
          </p:nvSpPr>
          <p:spPr>
            <a:xfrm>
              <a:off x="3502152" y="4846320"/>
              <a:ext cx="1097280" cy="155448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2692" y="5038311"/>
              <a:ext cx="2549474" cy="1477328"/>
            </a:xfrm>
            <a:prstGeom prst="rect">
              <a:avLst/>
            </a:prstGeom>
          </p:spPr>
          <p:txBody>
            <a:bodyPr wrap="square">
              <a:spAutoFit/>
            </a:bodyPr>
            <a:lstStyle/>
            <a:p>
              <a:pPr algn="r"/>
              <a:r>
                <a:rPr lang="en-US" sz="2400" dirty="0"/>
                <a:t>Analog Input Pins</a:t>
              </a:r>
            </a:p>
            <a:p>
              <a:pPr algn="r"/>
              <a:r>
                <a:rPr lang="en-US" sz="2200" dirty="0" err="1">
                  <a:latin typeface="Courier New" panose="02070309020205020404" pitchFamily="49" charset="0"/>
                  <a:cs typeface="Courier New" panose="02070309020205020404" pitchFamily="49" charset="0"/>
                </a:rPr>
                <a:t>AnalogRead</a:t>
              </a:r>
              <a:r>
                <a:rPr lang="en-US" sz="2200" dirty="0">
                  <a:latin typeface="Courier New" panose="02070309020205020404" pitchFamily="49" charset="0"/>
                  <a:cs typeface="Courier New" panose="02070309020205020404" pitchFamily="49" charset="0"/>
                </a:rPr>
                <a:t>()</a:t>
              </a:r>
            </a:p>
            <a:p>
              <a:pPr algn="r"/>
              <a:r>
                <a:rPr lang="en-US" sz="2200" dirty="0" err="1">
                  <a:latin typeface="Courier New" panose="02070309020205020404" pitchFamily="49" charset="0"/>
                  <a:cs typeface="Courier New" panose="02070309020205020404" pitchFamily="49" charset="0"/>
                </a:rPr>
                <a:t>DigitalRead</a:t>
              </a:r>
              <a:r>
                <a:rPr lang="en-US" sz="2200" dirty="0">
                  <a:latin typeface="Courier New" panose="02070309020205020404" pitchFamily="49" charset="0"/>
                  <a:cs typeface="Courier New" panose="02070309020205020404" pitchFamily="49" charset="0"/>
                </a:rPr>
                <a:t>()</a:t>
              </a:r>
            </a:p>
            <a:p>
              <a:pPr algn="r"/>
              <a:r>
                <a:rPr lang="en-US" sz="2200" dirty="0" err="1">
                  <a:latin typeface="Courier New" panose="02070309020205020404" pitchFamily="49" charset="0"/>
                  <a:cs typeface="Courier New" panose="02070309020205020404" pitchFamily="49" charset="0"/>
                </a:rPr>
                <a:t>DigitalWrite</a:t>
              </a:r>
              <a:r>
                <a:rPr lang="en-US" sz="2200" dirty="0">
                  <a:latin typeface="Courier New" panose="02070309020205020404" pitchFamily="49" charset="0"/>
                  <a:cs typeface="Courier New" panose="02070309020205020404" pitchFamily="49" charset="0"/>
                </a:rPr>
                <a:t>()</a:t>
              </a:r>
              <a:endParaRPr lang="en-US" sz="2200" dirty="0"/>
            </a:p>
          </p:txBody>
        </p:sp>
      </p:grpSp>
      <p:grpSp>
        <p:nvGrpSpPr>
          <p:cNvPr id="28" name="Group 27"/>
          <p:cNvGrpSpPr/>
          <p:nvPr/>
        </p:nvGrpSpPr>
        <p:grpSpPr>
          <a:xfrm>
            <a:off x="918273" y="4420304"/>
            <a:ext cx="2703851" cy="461665"/>
            <a:chOff x="918273" y="4420304"/>
            <a:chExt cx="2703851" cy="461665"/>
          </a:xfrm>
        </p:grpSpPr>
        <p:sp>
          <p:nvSpPr>
            <p:cNvPr id="9" name="Rectangle 8"/>
            <p:cNvSpPr/>
            <p:nvPr/>
          </p:nvSpPr>
          <p:spPr>
            <a:xfrm>
              <a:off x="918273" y="4420304"/>
              <a:ext cx="1964098" cy="461665"/>
            </a:xfrm>
            <a:prstGeom prst="rect">
              <a:avLst/>
            </a:prstGeom>
          </p:spPr>
          <p:txBody>
            <a:bodyPr wrap="square">
              <a:spAutoFit/>
            </a:bodyPr>
            <a:lstStyle/>
            <a:p>
              <a:pPr algn="r"/>
              <a:r>
                <a:rPr lang="en-US" sz="2400" dirty="0"/>
                <a:t>Battery Input</a:t>
              </a:r>
            </a:p>
          </p:txBody>
        </p:sp>
        <p:cxnSp>
          <p:nvCxnSpPr>
            <p:cNvPr id="10" name="Straight Arrow Connector 9"/>
            <p:cNvCxnSpPr>
              <a:cxnSpLocks/>
            </p:cNvCxnSpPr>
            <p:nvPr/>
          </p:nvCxnSpPr>
          <p:spPr>
            <a:xfrm>
              <a:off x="2856790" y="4666737"/>
              <a:ext cx="765334" cy="0"/>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92692" y="3772852"/>
            <a:ext cx="2683712" cy="770669"/>
            <a:chOff x="892692" y="3772852"/>
            <a:chExt cx="2683712" cy="770669"/>
          </a:xfrm>
        </p:grpSpPr>
        <p:cxnSp>
          <p:nvCxnSpPr>
            <p:cNvPr id="12" name="Straight Arrow Connector 11"/>
            <p:cNvCxnSpPr>
              <a:cxnSpLocks/>
            </p:cNvCxnSpPr>
            <p:nvPr/>
          </p:nvCxnSpPr>
          <p:spPr>
            <a:xfrm flipH="1">
              <a:off x="2811070" y="4023360"/>
              <a:ext cx="765334" cy="0"/>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92692" y="3772852"/>
              <a:ext cx="1964098" cy="461665"/>
            </a:xfrm>
            <a:prstGeom prst="rect">
              <a:avLst/>
            </a:prstGeom>
          </p:spPr>
          <p:txBody>
            <a:bodyPr wrap="square">
              <a:spAutoFit/>
            </a:bodyPr>
            <a:lstStyle/>
            <a:p>
              <a:pPr algn="r"/>
              <a:r>
                <a:rPr lang="en-US" sz="2400" dirty="0"/>
                <a:t>5V Output</a:t>
              </a:r>
            </a:p>
          </p:txBody>
        </p:sp>
        <p:cxnSp>
          <p:nvCxnSpPr>
            <p:cNvPr id="17" name="Straight Arrow Connector 16"/>
            <p:cNvCxnSpPr>
              <a:cxnSpLocks/>
            </p:cNvCxnSpPr>
            <p:nvPr/>
          </p:nvCxnSpPr>
          <p:spPr>
            <a:xfrm flipH="1">
              <a:off x="2811070" y="4353248"/>
              <a:ext cx="765334" cy="0"/>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92692" y="4081856"/>
              <a:ext cx="1964098" cy="461665"/>
            </a:xfrm>
            <a:prstGeom prst="rect">
              <a:avLst/>
            </a:prstGeom>
          </p:spPr>
          <p:txBody>
            <a:bodyPr wrap="square">
              <a:spAutoFit/>
            </a:bodyPr>
            <a:lstStyle/>
            <a:p>
              <a:pPr algn="r"/>
              <a:r>
                <a:rPr lang="en-US" sz="2400" dirty="0"/>
                <a:t>Ground</a:t>
              </a:r>
            </a:p>
          </p:txBody>
        </p:sp>
      </p:grpSp>
      <p:grpSp>
        <p:nvGrpSpPr>
          <p:cNvPr id="25" name="Group 24"/>
          <p:cNvGrpSpPr/>
          <p:nvPr/>
        </p:nvGrpSpPr>
        <p:grpSpPr>
          <a:xfrm>
            <a:off x="7274476" y="884765"/>
            <a:ext cx="2409020" cy="989755"/>
            <a:chOff x="7274476" y="884765"/>
            <a:chExt cx="2409020" cy="989755"/>
          </a:xfrm>
        </p:grpSpPr>
        <p:sp>
          <p:nvSpPr>
            <p:cNvPr id="8" name="Rectangle 7"/>
            <p:cNvSpPr/>
            <p:nvPr/>
          </p:nvSpPr>
          <p:spPr>
            <a:xfrm>
              <a:off x="8268674" y="964143"/>
              <a:ext cx="1414822" cy="830997"/>
            </a:xfrm>
            <a:prstGeom prst="rect">
              <a:avLst/>
            </a:prstGeom>
          </p:spPr>
          <p:txBody>
            <a:bodyPr wrap="square">
              <a:spAutoFit/>
            </a:bodyPr>
            <a:lstStyle/>
            <a:p>
              <a:r>
                <a:rPr lang="en-US" sz="2400" dirty="0"/>
                <a:t>Reset Button</a:t>
              </a:r>
            </a:p>
          </p:txBody>
        </p:sp>
        <p:sp>
          <p:nvSpPr>
            <p:cNvPr id="19" name="Rectangle: Rounded Corners 18"/>
            <p:cNvSpPr/>
            <p:nvPr/>
          </p:nvSpPr>
          <p:spPr>
            <a:xfrm>
              <a:off x="7274476" y="884765"/>
              <a:ext cx="930190" cy="98975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107386" y="3115056"/>
            <a:ext cx="4582542" cy="3349752"/>
            <a:chOff x="7107386" y="3115056"/>
            <a:chExt cx="4582542" cy="3349752"/>
          </a:xfrm>
        </p:grpSpPr>
        <p:sp>
          <p:nvSpPr>
            <p:cNvPr id="6" name="Rectangle: Rounded Corners 5"/>
            <p:cNvSpPr/>
            <p:nvPr/>
          </p:nvSpPr>
          <p:spPr>
            <a:xfrm>
              <a:off x="7107386" y="3115056"/>
              <a:ext cx="1097280" cy="3349752"/>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268674" y="3881907"/>
              <a:ext cx="3421254" cy="1508105"/>
            </a:xfrm>
            <a:prstGeom prst="rect">
              <a:avLst/>
            </a:prstGeom>
          </p:spPr>
          <p:txBody>
            <a:bodyPr wrap="square">
              <a:spAutoFit/>
            </a:bodyPr>
            <a:lstStyle/>
            <a:p>
              <a:r>
                <a:rPr lang="en-US" sz="2400" dirty="0"/>
                <a:t>Digital Pins</a:t>
              </a:r>
            </a:p>
            <a:p>
              <a:r>
                <a:rPr lang="en-US" sz="2200" dirty="0" err="1">
                  <a:latin typeface="Courier New" panose="02070309020205020404" pitchFamily="49" charset="0"/>
                  <a:cs typeface="Courier New" panose="02070309020205020404" pitchFamily="49" charset="0"/>
                </a:rPr>
                <a:t>DigitalRead</a:t>
              </a:r>
              <a:r>
                <a:rPr lang="en-US" sz="2200" dirty="0">
                  <a:latin typeface="Courier New" panose="02070309020205020404" pitchFamily="49" charset="0"/>
                  <a:cs typeface="Courier New" panose="02070309020205020404" pitchFamily="49" charset="0"/>
                </a:rPr>
                <a:t>()</a:t>
              </a:r>
            </a:p>
            <a:p>
              <a:r>
                <a:rPr lang="en-US" sz="2200" dirty="0" err="1">
                  <a:latin typeface="Courier New" panose="02070309020205020404" pitchFamily="49" charset="0"/>
                  <a:cs typeface="Courier New" panose="02070309020205020404" pitchFamily="49" charset="0"/>
                </a:rPr>
                <a:t>DigitalWrite</a:t>
              </a:r>
              <a:r>
                <a:rPr lang="en-US" sz="2200" dirty="0">
                  <a:latin typeface="Courier New" panose="02070309020205020404" pitchFamily="49" charset="0"/>
                  <a:cs typeface="Courier New" panose="02070309020205020404" pitchFamily="49" charset="0"/>
                </a:rPr>
                <a:t>()</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AnalogWrite</a:t>
              </a:r>
              <a:r>
                <a:rPr lang="en-US" sz="2200" dirty="0">
                  <a:latin typeface="Courier New" panose="02070309020205020404" pitchFamily="49" charset="0"/>
                  <a:cs typeface="Courier New" panose="02070309020205020404" pitchFamily="49" charset="0"/>
                </a:rPr>
                <a:t>() </a:t>
              </a:r>
              <a:r>
                <a:rPr lang="en-US" sz="2400" dirty="0"/>
                <a:t>~ only</a:t>
              </a:r>
            </a:p>
          </p:txBody>
        </p:sp>
      </p:grpSp>
    </p:spTree>
    <p:extLst>
      <p:ext uri="{BB962C8B-B14F-4D97-AF65-F5344CB8AC3E}">
        <p14:creationId xmlns:p14="http://schemas.microsoft.com/office/powerpoint/2010/main" val="22080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E930D41-D4E5-40E8-AFDC-6BE306B30347}"/>
              </a:ext>
            </a:extLst>
          </p:cNvPr>
          <p:cNvSpPr>
            <a:spLocks noGrp="1"/>
          </p:cNvSpPr>
          <p:nvPr>
            <p:ph idx="1"/>
          </p:nvPr>
        </p:nvSpPr>
        <p:spPr>
          <a:xfrm>
            <a:off x="838200" y="1813541"/>
            <a:ext cx="10515600" cy="4351338"/>
          </a:xfrm>
        </p:spPr>
        <p:txBody>
          <a:bodyPr/>
          <a:lstStyle/>
          <a:p>
            <a:r>
              <a:rPr lang="en-US" dirty="0"/>
              <a:t>Referenced from the perspective of the </a:t>
            </a:r>
            <a:r>
              <a:rPr lang="en-US" u="sng" dirty="0"/>
              <a:t>Arduino</a:t>
            </a:r>
          </a:p>
          <a:p>
            <a:endParaRPr lang="en-US" u="sng" dirty="0"/>
          </a:p>
          <a:p>
            <a:endParaRPr lang="en-US" dirty="0"/>
          </a:p>
          <a:p>
            <a:endParaRPr lang="en-US" dirty="0"/>
          </a:p>
        </p:txBody>
      </p:sp>
      <p:graphicFrame>
        <p:nvGraphicFramePr>
          <p:cNvPr id="5" name="Table 4">
            <a:extLst>
              <a:ext uri="{FF2B5EF4-FFF2-40B4-BE49-F238E27FC236}">
                <a16:creationId xmlns="" xmlns:a16="http://schemas.microsoft.com/office/drawing/2014/main" id="{37224454-C496-4527-B718-BDB83E511884}"/>
              </a:ext>
            </a:extLst>
          </p:cNvPr>
          <p:cNvGraphicFramePr>
            <a:graphicFrameLocks noGrp="1"/>
          </p:cNvGraphicFramePr>
          <p:nvPr>
            <p:extLst>
              <p:ext uri="{D42A27DB-BD31-4B8C-83A1-F6EECF244321}">
                <p14:modId xmlns:p14="http://schemas.microsoft.com/office/powerpoint/2010/main" val="2179456669"/>
              </p:ext>
            </p:extLst>
          </p:nvPr>
        </p:nvGraphicFramePr>
        <p:xfrm>
          <a:off x="838200" y="2920998"/>
          <a:ext cx="10515600" cy="2661321"/>
        </p:xfrm>
        <a:graphic>
          <a:graphicData uri="http://schemas.openxmlformats.org/drawingml/2006/table">
            <a:tbl>
              <a:tblPr bandRow="1">
                <a:tableStyleId>{5C22544A-7EE6-4342-B048-85BDC9FD1C3A}</a:tableStyleId>
              </a:tblPr>
              <a:tblGrid>
                <a:gridCol w="5264414">
                  <a:extLst>
                    <a:ext uri="{9D8B030D-6E8A-4147-A177-3AD203B41FA5}">
                      <a16:colId xmlns="" xmlns:a16="http://schemas.microsoft.com/office/drawing/2014/main" val="2183838178"/>
                    </a:ext>
                  </a:extLst>
                </a:gridCol>
                <a:gridCol w="5251186">
                  <a:extLst>
                    <a:ext uri="{9D8B030D-6E8A-4147-A177-3AD203B41FA5}">
                      <a16:colId xmlns="" xmlns:a16="http://schemas.microsoft.com/office/drawing/2014/main" val="3348155435"/>
                    </a:ext>
                  </a:extLst>
                </a:gridCol>
              </a:tblGrid>
              <a:tr h="93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Input</a:t>
                      </a:r>
                      <a:r>
                        <a:rPr lang="en-US" sz="2800" dirty="0" smtClean="0"/>
                        <a:t> </a:t>
                      </a:r>
                      <a:r>
                        <a:rPr lang="en-US" sz="2800" dirty="0"/>
                        <a:t>is a signal / information going into the board.</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Output</a:t>
                      </a:r>
                      <a:r>
                        <a:rPr lang="en-US" sz="2800" dirty="0"/>
                        <a:t> is any signal exiting the board.</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797090900"/>
                  </a:ext>
                </a:extLst>
              </a:tr>
              <a:tr h="1442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dirty="0"/>
                        <a:t>Examples</a:t>
                      </a:r>
                      <a:r>
                        <a:rPr lang="en-US" sz="2000" dirty="0"/>
                        <a:t>: Buttons Switches, Light Sensors, Flex Sensors, Humidity Sensors, Temperature Sensors, …</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dirty="0"/>
                        <a:t>Examples</a:t>
                      </a:r>
                      <a:r>
                        <a:rPr lang="en-US" sz="2000" dirty="0"/>
                        <a:t>: LEDs, DC motor, servo motor, a piezo buzzer, relay, an RGB LED, …</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025115691"/>
                  </a:ext>
                </a:extLst>
              </a:tr>
            </a:tbl>
          </a:graphicData>
        </a:graphic>
      </p:graphicFrame>
      <p:sp>
        <p:nvSpPr>
          <p:cNvPr id="2" name="Title 1">
            <a:extLst>
              <a:ext uri="{FF2B5EF4-FFF2-40B4-BE49-F238E27FC236}">
                <a16:creationId xmlns="" xmlns:a16="http://schemas.microsoft.com/office/drawing/2014/main" id="{04DBA214-3EA7-47F8-92E5-5E5E5063841C}"/>
              </a:ext>
            </a:extLst>
          </p:cNvPr>
          <p:cNvSpPr>
            <a:spLocks noGrp="1"/>
          </p:cNvSpPr>
          <p:nvPr>
            <p:ph type="title"/>
          </p:nvPr>
        </p:nvSpPr>
        <p:spPr/>
        <p:txBody>
          <a:bodyPr/>
          <a:lstStyle/>
          <a:p>
            <a:r>
              <a:rPr lang="en-US" dirty="0"/>
              <a:t>Inputs vs Outputs</a:t>
            </a:r>
          </a:p>
        </p:txBody>
      </p:sp>
    </p:spTree>
    <p:extLst>
      <p:ext uri="{BB962C8B-B14F-4D97-AF65-F5344CB8AC3E}">
        <p14:creationId xmlns:p14="http://schemas.microsoft.com/office/powerpoint/2010/main" val="195909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43366-B275-4FA3-A282-EDE71740C47B}"/>
              </a:ext>
            </a:extLst>
          </p:cNvPr>
          <p:cNvSpPr>
            <a:spLocks noGrp="1"/>
          </p:cNvSpPr>
          <p:nvPr>
            <p:ph type="title"/>
          </p:nvPr>
        </p:nvSpPr>
        <p:spPr/>
        <p:txBody>
          <a:bodyPr/>
          <a:lstStyle/>
          <a:p>
            <a:r>
              <a:rPr lang="en-US" i="1" dirty="0" err="1"/>
              <a:t>pinMode</a:t>
            </a:r>
            <a:r>
              <a:rPr lang="en-US" i="1" dirty="0"/>
              <a:t>()</a:t>
            </a:r>
            <a:endParaRPr lang="en-US" dirty="0"/>
          </a:p>
        </p:txBody>
      </p:sp>
      <p:sp>
        <p:nvSpPr>
          <p:cNvPr id="3" name="Content Placeholder 2">
            <a:extLst>
              <a:ext uri="{FF2B5EF4-FFF2-40B4-BE49-F238E27FC236}">
                <a16:creationId xmlns="" xmlns:a16="http://schemas.microsoft.com/office/drawing/2014/main" id="{A382ADB5-A4F9-4964-9082-75C7260BDE0D}"/>
              </a:ext>
            </a:extLst>
          </p:cNvPr>
          <p:cNvSpPr>
            <a:spLocks noGrp="1"/>
          </p:cNvSpPr>
          <p:nvPr>
            <p:ph idx="1"/>
          </p:nvPr>
        </p:nvSpPr>
        <p:spPr/>
        <p:txBody>
          <a:bodyPr/>
          <a:lstStyle/>
          <a:p>
            <a:r>
              <a:rPr lang="en-US" i="1" dirty="0" err="1"/>
              <a:t>pinMode</a:t>
            </a:r>
            <a:r>
              <a:rPr lang="en-US" i="1" dirty="0"/>
              <a:t>(pin, mode) </a:t>
            </a:r>
            <a:r>
              <a:rPr lang="en-US" dirty="0"/>
              <a:t>configures the specified pin to behave either as an input or an output </a:t>
            </a:r>
          </a:p>
          <a:p>
            <a:pPr lvl="1"/>
            <a:r>
              <a:rPr lang="en-US" dirty="0"/>
              <a:t>Modes: INPUT, OUTPUT, or INPUT_PULLUP</a:t>
            </a:r>
          </a:p>
          <a:p>
            <a:pPr lvl="1"/>
            <a:r>
              <a:rPr lang="en-US" dirty="0"/>
              <a:t>Why INPUT_PULLUP?</a:t>
            </a:r>
          </a:p>
          <a:p>
            <a:endParaRPr lang="en-US" dirty="0"/>
          </a:p>
        </p:txBody>
      </p:sp>
      <p:pic>
        <p:nvPicPr>
          <p:cNvPr id="9" name="Picture 8">
            <a:extLst>
              <a:ext uri="{FF2B5EF4-FFF2-40B4-BE49-F238E27FC236}">
                <a16:creationId xmlns="" xmlns:a16="http://schemas.microsoft.com/office/drawing/2014/main" id="{A411376B-AFFB-40E6-8C17-1CC866B3B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331" y="3678184"/>
            <a:ext cx="3000000" cy="3028571"/>
          </a:xfrm>
          <a:prstGeom prst="rect">
            <a:avLst/>
          </a:prstGeom>
        </p:spPr>
      </p:pic>
      <p:grpSp>
        <p:nvGrpSpPr>
          <p:cNvPr id="17" name="Group 16">
            <a:extLst>
              <a:ext uri="{FF2B5EF4-FFF2-40B4-BE49-F238E27FC236}">
                <a16:creationId xmlns="" xmlns:a16="http://schemas.microsoft.com/office/drawing/2014/main" id="{15E02443-B141-4522-BF1D-413F180EFFF9}"/>
              </a:ext>
            </a:extLst>
          </p:cNvPr>
          <p:cNvGrpSpPr/>
          <p:nvPr/>
        </p:nvGrpSpPr>
        <p:grpSpPr>
          <a:xfrm>
            <a:off x="0" y="3774624"/>
            <a:ext cx="3120653" cy="3083376"/>
            <a:chOff x="2728918" y="3299647"/>
            <a:chExt cx="3120653" cy="3083376"/>
          </a:xfrm>
        </p:grpSpPr>
        <p:pic>
          <p:nvPicPr>
            <p:cNvPr id="13" name="Picture 12">
              <a:extLst>
                <a:ext uri="{FF2B5EF4-FFF2-40B4-BE49-F238E27FC236}">
                  <a16:creationId xmlns="" xmlns:a16="http://schemas.microsoft.com/office/drawing/2014/main" id="{5AD6A5A1-5DFC-40D7-92A0-9CBF8B21219A}"/>
                </a:ext>
              </a:extLst>
            </p:cNvPr>
            <p:cNvPicPr>
              <a:picLocks noChangeAspect="1"/>
            </p:cNvPicPr>
            <p:nvPr/>
          </p:nvPicPr>
          <p:blipFill rotWithShape="1">
            <a:blip r:embed="rId3">
              <a:extLst>
                <a:ext uri="{28A0092B-C50C-407E-A947-70E740481C1C}">
                  <a14:useLocalDpi xmlns:a14="http://schemas.microsoft.com/office/drawing/2010/main" val="0"/>
                </a:ext>
              </a:extLst>
            </a:blip>
            <a:srcRect t="51414" r="50792" b="11192"/>
            <a:stretch/>
          </p:blipFill>
          <p:spPr>
            <a:xfrm flipH="1">
              <a:off x="2728918" y="3711057"/>
              <a:ext cx="1476231" cy="1132513"/>
            </a:xfrm>
            <a:prstGeom prst="rect">
              <a:avLst/>
            </a:prstGeom>
          </p:spPr>
        </p:pic>
        <p:pic>
          <p:nvPicPr>
            <p:cNvPr id="12" name="Picture 11">
              <a:extLst>
                <a:ext uri="{FF2B5EF4-FFF2-40B4-BE49-F238E27FC236}">
                  <a16:creationId xmlns="" xmlns:a16="http://schemas.microsoft.com/office/drawing/2014/main" id="{38FF932E-2AC6-42E6-BEC8-760EE9C73855}"/>
                </a:ext>
              </a:extLst>
            </p:cNvPr>
            <p:cNvPicPr>
              <a:picLocks noChangeAspect="1"/>
            </p:cNvPicPr>
            <p:nvPr/>
          </p:nvPicPr>
          <p:blipFill rotWithShape="1">
            <a:blip r:embed="rId3">
              <a:extLst>
                <a:ext uri="{28A0092B-C50C-407E-A947-70E740481C1C}">
                  <a14:useLocalDpi xmlns:a14="http://schemas.microsoft.com/office/drawing/2010/main" val="0"/>
                </a:ext>
              </a:extLst>
            </a:blip>
            <a:srcRect l="33587"/>
            <a:stretch/>
          </p:blipFill>
          <p:spPr>
            <a:xfrm>
              <a:off x="3857183" y="3354452"/>
              <a:ext cx="1992388" cy="3028571"/>
            </a:xfrm>
            <a:prstGeom prst="rect">
              <a:avLst/>
            </a:prstGeom>
          </p:spPr>
        </p:pic>
        <p:pic>
          <p:nvPicPr>
            <p:cNvPr id="16" name="Picture 15">
              <a:extLst>
                <a:ext uri="{FF2B5EF4-FFF2-40B4-BE49-F238E27FC236}">
                  <a16:creationId xmlns="" xmlns:a16="http://schemas.microsoft.com/office/drawing/2014/main" id="{22E29402-4C43-4AA9-8CFB-120958E132D0}"/>
                </a:ext>
              </a:extLst>
            </p:cNvPr>
            <p:cNvPicPr>
              <a:picLocks noChangeAspect="1"/>
            </p:cNvPicPr>
            <p:nvPr/>
          </p:nvPicPr>
          <p:blipFill rotWithShape="1">
            <a:blip r:embed="rId3">
              <a:extLst>
                <a:ext uri="{28A0092B-C50C-407E-A947-70E740481C1C}">
                  <a14:useLocalDpi xmlns:a14="http://schemas.microsoft.com/office/drawing/2010/main" val="0"/>
                </a:ext>
              </a:extLst>
            </a:blip>
            <a:srcRect r="84243" b="80599"/>
            <a:stretch/>
          </p:blipFill>
          <p:spPr>
            <a:xfrm>
              <a:off x="3495280" y="3299647"/>
              <a:ext cx="472713" cy="587579"/>
            </a:xfrm>
            <a:prstGeom prst="rect">
              <a:avLst/>
            </a:prstGeom>
          </p:spPr>
        </p:pic>
      </p:grpSp>
      <p:grpSp>
        <p:nvGrpSpPr>
          <p:cNvPr id="7" name="Group 6">
            <a:extLst>
              <a:ext uri="{FF2B5EF4-FFF2-40B4-BE49-F238E27FC236}">
                <a16:creationId xmlns="" xmlns:a16="http://schemas.microsoft.com/office/drawing/2014/main" id="{B77F83B4-D7CD-42A3-BB73-0BE599E83808}"/>
              </a:ext>
            </a:extLst>
          </p:cNvPr>
          <p:cNvGrpSpPr/>
          <p:nvPr/>
        </p:nvGrpSpPr>
        <p:grpSpPr>
          <a:xfrm>
            <a:off x="8643865" y="3678183"/>
            <a:ext cx="3198902" cy="3028571"/>
            <a:chOff x="8643865" y="3678183"/>
            <a:chExt cx="3198902" cy="3028571"/>
          </a:xfrm>
        </p:grpSpPr>
        <p:grpSp>
          <p:nvGrpSpPr>
            <p:cNvPr id="5" name="Group 4">
              <a:extLst>
                <a:ext uri="{FF2B5EF4-FFF2-40B4-BE49-F238E27FC236}">
                  <a16:creationId xmlns="" xmlns:a16="http://schemas.microsoft.com/office/drawing/2014/main" id="{DC265075-A3E2-4D48-AC44-DB848A9D6D35}"/>
                </a:ext>
              </a:extLst>
            </p:cNvPr>
            <p:cNvGrpSpPr/>
            <p:nvPr/>
          </p:nvGrpSpPr>
          <p:grpSpPr>
            <a:xfrm>
              <a:off x="8643865" y="3678183"/>
              <a:ext cx="3000000" cy="3028571"/>
              <a:chOff x="8643865" y="3678183"/>
              <a:chExt cx="3000000" cy="3028571"/>
            </a:xfrm>
          </p:grpSpPr>
          <p:pic>
            <p:nvPicPr>
              <p:cNvPr id="10" name="Picture 9">
                <a:extLst>
                  <a:ext uri="{FF2B5EF4-FFF2-40B4-BE49-F238E27FC236}">
                    <a16:creationId xmlns="" xmlns:a16="http://schemas.microsoft.com/office/drawing/2014/main" id="{7D26469F-A309-4CD2-951C-E13B394F8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865" y="3678183"/>
                <a:ext cx="3000000" cy="3028571"/>
              </a:xfrm>
              <a:prstGeom prst="rect">
                <a:avLst/>
              </a:prstGeom>
            </p:spPr>
          </p:pic>
          <p:sp>
            <p:nvSpPr>
              <p:cNvPr id="4" name="Rectangle 3">
                <a:extLst>
                  <a:ext uri="{FF2B5EF4-FFF2-40B4-BE49-F238E27FC236}">
                    <a16:creationId xmlns="" xmlns:a16="http://schemas.microsoft.com/office/drawing/2014/main" id="{6841F22D-25F5-401D-9574-666A60A3AC48}"/>
                  </a:ext>
                </a:extLst>
              </p:cNvPr>
              <p:cNvSpPr/>
              <p:nvPr/>
            </p:nvSpPr>
            <p:spPr>
              <a:xfrm>
                <a:off x="8643865" y="3678183"/>
                <a:ext cx="752144" cy="1442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 xmlns:a16="http://schemas.microsoft.com/office/drawing/2014/main" id="{335BF81D-76D2-4291-969E-05C880DD4C88}"/>
                </a:ext>
              </a:extLst>
            </p:cNvPr>
            <p:cNvSpPr txBox="1"/>
            <p:nvPr/>
          </p:nvSpPr>
          <p:spPr>
            <a:xfrm>
              <a:off x="10234763" y="4567624"/>
              <a:ext cx="1608004" cy="369332"/>
            </a:xfrm>
            <a:prstGeom prst="rect">
              <a:avLst/>
            </a:prstGeom>
            <a:noFill/>
          </p:spPr>
          <p:txBody>
            <a:bodyPr wrap="none" rtlCol="0">
              <a:spAutoFit/>
            </a:bodyPr>
            <a:lstStyle/>
            <a:p>
              <a:r>
                <a:rPr lang="en-US" dirty="0"/>
                <a:t>INPUT_PULLUP</a:t>
              </a:r>
            </a:p>
          </p:txBody>
        </p:sp>
      </p:grpSp>
    </p:spTree>
    <p:extLst>
      <p:ext uri="{BB962C8B-B14F-4D97-AF65-F5344CB8AC3E}">
        <p14:creationId xmlns:p14="http://schemas.microsoft.com/office/powerpoint/2010/main" val="27278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B291E-46E8-4843-A71A-4F50A8114FD1}"/>
              </a:ext>
            </a:extLst>
          </p:cNvPr>
          <p:cNvSpPr>
            <a:spLocks noGrp="1"/>
          </p:cNvSpPr>
          <p:nvPr>
            <p:ph type="title"/>
          </p:nvPr>
        </p:nvSpPr>
        <p:spPr/>
        <p:txBody>
          <a:bodyPr/>
          <a:lstStyle/>
          <a:p>
            <a:r>
              <a:rPr lang="en-US" dirty="0"/>
              <a:t>Digital vs Analog</a:t>
            </a:r>
          </a:p>
        </p:txBody>
      </p:sp>
      <p:pic>
        <p:nvPicPr>
          <p:cNvPr id="5" name="Content Placeholder 4">
            <a:extLst>
              <a:ext uri="{FF2B5EF4-FFF2-40B4-BE49-F238E27FC236}">
                <a16:creationId xmlns="" xmlns:a16="http://schemas.microsoft.com/office/drawing/2014/main" id="{75FA22CC-4400-4FA0-853A-60AD1D0D8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414" y="1843087"/>
            <a:ext cx="10342386" cy="4592019"/>
          </a:xfrm>
        </p:spPr>
      </p:pic>
    </p:spTree>
    <p:extLst>
      <p:ext uri="{BB962C8B-B14F-4D97-AF65-F5344CB8AC3E}">
        <p14:creationId xmlns:p14="http://schemas.microsoft.com/office/powerpoint/2010/main" val="2415609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36B3F-8AE9-44A8-8ABD-062CF3B7FFD1}"/>
              </a:ext>
            </a:extLst>
          </p:cNvPr>
          <p:cNvSpPr>
            <a:spLocks noGrp="1"/>
          </p:cNvSpPr>
          <p:nvPr>
            <p:ph type="title"/>
          </p:nvPr>
        </p:nvSpPr>
        <p:spPr/>
        <p:txBody>
          <a:bodyPr/>
          <a:lstStyle/>
          <a:p>
            <a:r>
              <a:rPr lang="en-US" b="1" dirty="0"/>
              <a:t>Digital Input</a:t>
            </a:r>
            <a:r>
              <a:rPr lang="en-US" dirty="0"/>
              <a:t>: value = </a:t>
            </a:r>
            <a:r>
              <a:rPr lang="en-US" i="1" dirty="0" err="1"/>
              <a:t>digitalRead</a:t>
            </a:r>
            <a:r>
              <a:rPr lang="en-US" dirty="0"/>
              <a:t>(pin)</a:t>
            </a:r>
          </a:p>
        </p:txBody>
      </p:sp>
      <p:sp>
        <p:nvSpPr>
          <p:cNvPr id="3" name="Content Placeholder 2">
            <a:extLst>
              <a:ext uri="{FF2B5EF4-FFF2-40B4-BE49-F238E27FC236}">
                <a16:creationId xmlns="" xmlns:a16="http://schemas.microsoft.com/office/drawing/2014/main" id="{0E6C8010-6B82-42AD-B9A1-DBC829727940}"/>
              </a:ext>
            </a:extLst>
          </p:cNvPr>
          <p:cNvSpPr>
            <a:spLocks noGrp="1"/>
          </p:cNvSpPr>
          <p:nvPr>
            <p:ph idx="1"/>
          </p:nvPr>
        </p:nvSpPr>
        <p:spPr/>
        <p:txBody>
          <a:bodyPr/>
          <a:lstStyle/>
          <a:p>
            <a:endParaRPr lang="en-US" dirty="0"/>
          </a:p>
          <a:p>
            <a:r>
              <a:rPr lang="en-US" dirty="0"/>
              <a:t>value = </a:t>
            </a:r>
            <a:r>
              <a:rPr lang="en-US" i="1" dirty="0" err="1"/>
              <a:t>digitalRead</a:t>
            </a:r>
            <a:r>
              <a:rPr lang="en-US" dirty="0"/>
              <a:t>(3);</a:t>
            </a:r>
          </a:p>
          <a:p>
            <a:pPr lvl="1"/>
            <a:r>
              <a:rPr lang="en-US" dirty="0"/>
              <a:t>value is 0, if input &lt;= 1.5 V</a:t>
            </a:r>
          </a:p>
          <a:p>
            <a:pPr lvl="1"/>
            <a:r>
              <a:rPr lang="en-US" dirty="0"/>
              <a:t>value is 1, if input &gt;= 3.0 V</a:t>
            </a:r>
          </a:p>
          <a:p>
            <a:pPr lvl="1"/>
            <a:r>
              <a:rPr lang="en-US" dirty="0"/>
              <a:t>Value is not determined, if input 1.5 &lt; input &lt; 3.0</a:t>
            </a:r>
          </a:p>
        </p:txBody>
      </p:sp>
    </p:spTree>
    <p:extLst>
      <p:ext uri="{BB962C8B-B14F-4D97-AF65-F5344CB8AC3E}">
        <p14:creationId xmlns:p14="http://schemas.microsoft.com/office/powerpoint/2010/main" val="794916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C9463E-760A-4C3E-9BB3-C476D55C36E3}"/>
              </a:ext>
            </a:extLst>
          </p:cNvPr>
          <p:cNvSpPr>
            <a:spLocks noGrp="1"/>
          </p:cNvSpPr>
          <p:nvPr>
            <p:ph type="title"/>
          </p:nvPr>
        </p:nvSpPr>
        <p:spPr/>
        <p:txBody>
          <a:bodyPr/>
          <a:lstStyle/>
          <a:p>
            <a:r>
              <a:rPr lang="en-US" b="1" dirty="0"/>
              <a:t>Analog Input</a:t>
            </a:r>
            <a:r>
              <a:rPr lang="en-US" dirty="0"/>
              <a:t>: value = </a:t>
            </a:r>
            <a:r>
              <a:rPr lang="en-US" i="1" dirty="0" err="1"/>
              <a:t>analogRead</a:t>
            </a:r>
            <a:r>
              <a:rPr lang="en-US" dirty="0"/>
              <a:t>(pin)</a:t>
            </a:r>
          </a:p>
        </p:txBody>
      </p:sp>
      <p:sp>
        <p:nvSpPr>
          <p:cNvPr id="5" name="Content Placeholder 4">
            <a:extLst>
              <a:ext uri="{FF2B5EF4-FFF2-40B4-BE49-F238E27FC236}">
                <a16:creationId xmlns="" xmlns:a16="http://schemas.microsoft.com/office/drawing/2014/main" id="{0A781D2A-6AC9-4105-A697-519FCEDF6C94}"/>
              </a:ext>
            </a:extLst>
          </p:cNvPr>
          <p:cNvSpPr>
            <a:spLocks noGrp="1"/>
          </p:cNvSpPr>
          <p:nvPr>
            <p:ph idx="1"/>
          </p:nvPr>
        </p:nvSpPr>
        <p:spPr/>
        <p:txBody>
          <a:bodyPr/>
          <a:lstStyle/>
          <a:p>
            <a:r>
              <a:rPr lang="en-US" dirty="0"/>
              <a:t>value = </a:t>
            </a:r>
            <a:r>
              <a:rPr lang="en-US" i="1" dirty="0" err="1"/>
              <a:t>analogRead</a:t>
            </a:r>
            <a:r>
              <a:rPr lang="en-US" dirty="0"/>
              <a:t>(A0);</a:t>
            </a:r>
          </a:p>
          <a:p>
            <a:r>
              <a:rPr lang="en-US" dirty="0"/>
              <a:t>Converts analog input to digital signal with a 10 bits converter:</a:t>
            </a:r>
          </a:p>
          <a:p>
            <a:endParaRPr lang="en-US" dirty="0"/>
          </a:p>
          <a:p>
            <a:endParaRPr lang="en-US" dirty="0"/>
          </a:p>
          <a:p>
            <a:endParaRPr lang="en-US" dirty="0"/>
          </a:p>
          <a:p>
            <a:endParaRPr lang="en-US" dirty="0"/>
          </a:p>
        </p:txBody>
      </p:sp>
      <p:pic>
        <p:nvPicPr>
          <p:cNvPr id="6" name="Content Placeholder 3">
            <a:extLst>
              <a:ext uri="{FF2B5EF4-FFF2-40B4-BE49-F238E27FC236}">
                <a16:creationId xmlns="" xmlns:a16="http://schemas.microsoft.com/office/drawing/2014/main" id="{BDD12DD8-E9B5-4606-8FFB-7FE9072E4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126" y="2750310"/>
            <a:ext cx="4731314" cy="239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a:extLst>
              <a:ext uri="{FF2B5EF4-FFF2-40B4-BE49-F238E27FC236}">
                <a16:creationId xmlns="" xmlns:a16="http://schemas.microsoft.com/office/drawing/2014/main" id="{9D103884-A657-48E8-98DC-F023DBE6C7C0}"/>
              </a:ext>
            </a:extLst>
          </p:cNvPr>
          <p:cNvGraphicFramePr>
            <a:graphicFrameLocks noGrp="1"/>
          </p:cNvGraphicFramePr>
          <p:nvPr>
            <p:extLst>
              <p:ext uri="{D42A27DB-BD31-4B8C-83A1-F6EECF244321}">
                <p14:modId xmlns:p14="http://schemas.microsoft.com/office/powerpoint/2010/main" val="140166285"/>
              </p:ext>
            </p:extLst>
          </p:nvPr>
        </p:nvGraphicFramePr>
        <p:xfrm>
          <a:off x="2449901" y="5194654"/>
          <a:ext cx="7721390" cy="1499657"/>
        </p:xfrm>
        <a:graphic>
          <a:graphicData uri="http://schemas.openxmlformats.org/drawingml/2006/table">
            <a:tbl>
              <a:tblPr bandRow="1">
                <a:tableStyleId>{5C22544A-7EE6-4342-B048-85BDC9FD1C3A}</a:tableStyleId>
              </a:tblPr>
              <a:tblGrid>
                <a:gridCol w="1346630">
                  <a:extLst>
                    <a:ext uri="{9D8B030D-6E8A-4147-A177-3AD203B41FA5}">
                      <a16:colId xmlns="" xmlns:a16="http://schemas.microsoft.com/office/drawing/2014/main" val="2183838178"/>
                    </a:ext>
                  </a:extLst>
                </a:gridCol>
                <a:gridCol w="3187380">
                  <a:extLst>
                    <a:ext uri="{9D8B030D-6E8A-4147-A177-3AD203B41FA5}">
                      <a16:colId xmlns="" xmlns:a16="http://schemas.microsoft.com/office/drawing/2014/main" val="3348155435"/>
                    </a:ext>
                  </a:extLst>
                </a:gridCol>
                <a:gridCol w="3187380">
                  <a:extLst>
                    <a:ext uri="{9D8B030D-6E8A-4147-A177-3AD203B41FA5}">
                      <a16:colId xmlns="" xmlns:a16="http://schemas.microsoft.com/office/drawing/2014/main" val="1380999621"/>
                    </a:ext>
                  </a:extLst>
                </a:gridCol>
              </a:tblGrid>
              <a:tr h="4355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Input voltage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Analog to digital conversion</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value (read in </a:t>
                      </a:r>
                      <a:r>
                        <a:rPr lang="en-US" sz="1400" b="1" dirty="0" err="1"/>
                        <a:t>analogRead</a:t>
                      </a:r>
                      <a:r>
                        <a:rPr lang="en-US" sz="1400" b="1" dirty="0"/>
                        <a:t> function)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97090900"/>
                  </a:ext>
                </a:extLst>
              </a:tr>
              <a:tr h="364676">
                <a:tc>
                  <a:txBody>
                    <a:bodyPr/>
                    <a:lstStyle/>
                    <a:p>
                      <a:pPr algn="ctr"/>
                      <a:r>
                        <a:rPr lang="en-US" sz="1400" dirty="0"/>
                        <a:t>0V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0000000000b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025115691"/>
                  </a:ext>
                </a:extLst>
              </a:tr>
              <a:tr h="348453">
                <a:tc>
                  <a:txBody>
                    <a:bodyPr/>
                    <a:lstStyle/>
                    <a:p>
                      <a:pPr algn="ctr"/>
                      <a:r>
                        <a:rPr lang="en-US" sz="1400" dirty="0"/>
                        <a:t>5V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1111111111b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dirty="0"/>
                        <a:t>1023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688934654"/>
                  </a:ext>
                </a:extLst>
              </a:tr>
              <a:tr h="350960">
                <a:tc>
                  <a:txBody>
                    <a:bodyPr/>
                    <a:lstStyle/>
                    <a:p>
                      <a:pPr algn="ctr"/>
                      <a:r>
                        <a:rPr lang="en-US" sz="1400" u="sng"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u="sng" dirty="0"/>
                        <a:t>0000000001b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u="sng"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389881735"/>
                  </a:ext>
                </a:extLst>
              </a:tr>
            </a:tbl>
          </a:graphicData>
        </a:graphic>
      </p:graphicFrame>
    </p:spTree>
    <p:extLst>
      <p:ext uri="{BB962C8B-B14F-4D97-AF65-F5344CB8AC3E}">
        <p14:creationId xmlns:p14="http://schemas.microsoft.com/office/powerpoint/2010/main" val="765008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36B3F-8AE9-44A8-8ABD-062CF3B7FFD1}"/>
              </a:ext>
            </a:extLst>
          </p:cNvPr>
          <p:cNvSpPr>
            <a:spLocks noGrp="1"/>
          </p:cNvSpPr>
          <p:nvPr>
            <p:ph type="title"/>
          </p:nvPr>
        </p:nvSpPr>
        <p:spPr/>
        <p:txBody>
          <a:bodyPr/>
          <a:lstStyle/>
          <a:p>
            <a:r>
              <a:rPr lang="en-US" b="1" dirty="0"/>
              <a:t>Digital Output</a:t>
            </a:r>
            <a:r>
              <a:rPr lang="en-US" dirty="0"/>
              <a:t>: </a:t>
            </a:r>
            <a:r>
              <a:rPr lang="en-US" i="1" dirty="0" err="1"/>
              <a:t>digitalWrite</a:t>
            </a:r>
            <a:r>
              <a:rPr lang="en-US" dirty="0"/>
              <a:t>(pin, value)</a:t>
            </a:r>
          </a:p>
        </p:txBody>
      </p:sp>
      <p:sp>
        <p:nvSpPr>
          <p:cNvPr id="3" name="Content Placeholder 2">
            <a:extLst>
              <a:ext uri="{FF2B5EF4-FFF2-40B4-BE49-F238E27FC236}">
                <a16:creationId xmlns="" xmlns:a16="http://schemas.microsoft.com/office/drawing/2014/main" id="{0E6C8010-6B82-42AD-B9A1-DBC829727940}"/>
              </a:ext>
            </a:extLst>
          </p:cNvPr>
          <p:cNvSpPr>
            <a:spLocks noGrp="1"/>
          </p:cNvSpPr>
          <p:nvPr>
            <p:ph idx="1"/>
          </p:nvPr>
        </p:nvSpPr>
        <p:spPr/>
        <p:txBody>
          <a:bodyPr/>
          <a:lstStyle/>
          <a:p>
            <a:endParaRPr lang="en-US" dirty="0"/>
          </a:p>
          <a:p>
            <a:r>
              <a:rPr lang="en-US" i="1" dirty="0" err="1"/>
              <a:t>digitalWrite</a:t>
            </a:r>
            <a:r>
              <a:rPr lang="en-US" dirty="0"/>
              <a:t>(3, LOW);</a:t>
            </a:r>
          </a:p>
          <a:p>
            <a:pPr lvl="1"/>
            <a:r>
              <a:rPr lang="en-US" dirty="0"/>
              <a:t>Output pin will be set to 0V</a:t>
            </a:r>
          </a:p>
          <a:p>
            <a:pPr lvl="1"/>
            <a:endParaRPr lang="en-US" dirty="0"/>
          </a:p>
          <a:p>
            <a:r>
              <a:rPr lang="en-US" i="1" dirty="0" err="1"/>
              <a:t>digitalWrite</a:t>
            </a:r>
            <a:r>
              <a:rPr lang="en-US" dirty="0"/>
              <a:t>(3, HIGH);</a:t>
            </a:r>
          </a:p>
          <a:p>
            <a:pPr lvl="1"/>
            <a:r>
              <a:rPr lang="en-US" dirty="0"/>
              <a:t>Output pin will be set to 5V</a:t>
            </a:r>
          </a:p>
        </p:txBody>
      </p:sp>
    </p:spTree>
    <p:extLst>
      <p:ext uri="{BB962C8B-B14F-4D97-AF65-F5344CB8AC3E}">
        <p14:creationId xmlns:p14="http://schemas.microsoft.com/office/powerpoint/2010/main" val="2320427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C9463E-760A-4C3E-9BB3-C476D55C36E3}"/>
              </a:ext>
            </a:extLst>
          </p:cNvPr>
          <p:cNvSpPr>
            <a:spLocks noGrp="1"/>
          </p:cNvSpPr>
          <p:nvPr>
            <p:ph type="title"/>
          </p:nvPr>
        </p:nvSpPr>
        <p:spPr/>
        <p:txBody>
          <a:bodyPr/>
          <a:lstStyle/>
          <a:p>
            <a:r>
              <a:rPr lang="en-US" dirty="0"/>
              <a:t>Analog Output: </a:t>
            </a:r>
            <a:r>
              <a:rPr lang="en-US" i="1" dirty="0" err="1"/>
              <a:t>analogWrite</a:t>
            </a:r>
            <a:r>
              <a:rPr lang="en-US" dirty="0"/>
              <a:t>(pin, value)</a:t>
            </a:r>
          </a:p>
        </p:txBody>
      </p:sp>
      <p:sp>
        <p:nvSpPr>
          <p:cNvPr id="5" name="Content Placeholder 4">
            <a:extLst>
              <a:ext uri="{FF2B5EF4-FFF2-40B4-BE49-F238E27FC236}">
                <a16:creationId xmlns="" xmlns:a16="http://schemas.microsoft.com/office/drawing/2014/main" id="{0A781D2A-6AC9-4105-A697-519FCEDF6C94}"/>
              </a:ext>
            </a:extLst>
          </p:cNvPr>
          <p:cNvSpPr>
            <a:spLocks noGrp="1"/>
          </p:cNvSpPr>
          <p:nvPr>
            <p:ph idx="1"/>
          </p:nvPr>
        </p:nvSpPr>
        <p:spPr/>
        <p:txBody>
          <a:bodyPr/>
          <a:lstStyle/>
          <a:p>
            <a:r>
              <a:rPr lang="en-US" i="1" dirty="0" err="1"/>
              <a:t>analogWrite</a:t>
            </a:r>
            <a:r>
              <a:rPr lang="en-US" dirty="0"/>
              <a:t>(3, 100);</a:t>
            </a:r>
          </a:p>
          <a:p>
            <a:r>
              <a:rPr lang="en-US" dirty="0"/>
              <a:t>pin limited to pins with the ~ symbol</a:t>
            </a:r>
          </a:p>
          <a:p>
            <a:r>
              <a:rPr lang="en-US" dirty="0"/>
              <a:t>value can be any number from 0 to 255</a:t>
            </a:r>
          </a:p>
          <a:p>
            <a:r>
              <a:rPr lang="en-US" dirty="0"/>
              <a:t>0 -&gt; 0V   |   255 -&gt; 5V   |   128 -&gt; ?</a:t>
            </a:r>
          </a:p>
          <a:p>
            <a:endParaRPr lang="en-US" dirty="0"/>
          </a:p>
          <a:p>
            <a:endParaRPr lang="en-US" dirty="0"/>
          </a:p>
          <a:p>
            <a:endParaRPr lang="en-US" dirty="0"/>
          </a:p>
          <a:p>
            <a:endParaRPr lang="en-US" dirty="0"/>
          </a:p>
        </p:txBody>
      </p:sp>
      <p:pic>
        <p:nvPicPr>
          <p:cNvPr id="8" name="Picture 7">
            <a:extLst>
              <a:ext uri="{FF2B5EF4-FFF2-40B4-BE49-F238E27FC236}">
                <a16:creationId xmlns="" xmlns:a16="http://schemas.microsoft.com/office/drawing/2014/main" id="{BA07AD91-734E-476C-BFA4-2DA56A0080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19" y="3725839"/>
            <a:ext cx="3325773" cy="297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 xmlns:a16="http://schemas.microsoft.com/office/drawing/2014/main" id="{2A065561-CC13-46B2-BEA3-0BD0D46EA104}"/>
              </a:ext>
            </a:extLst>
          </p:cNvPr>
          <p:cNvGrpSpPr/>
          <p:nvPr/>
        </p:nvGrpSpPr>
        <p:grpSpPr>
          <a:xfrm>
            <a:off x="6096000" y="3725839"/>
            <a:ext cx="5983738" cy="3000891"/>
            <a:chOff x="838200" y="4613188"/>
            <a:chExt cx="11759304" cy="5190658"/>
          </a:xfrm>
        </p:grpSpPr>
        <p:pic>
          <p:nvPicPr>
            <p:cNvPr id="9" name="Picture 8">
              <a:extLst>
                <a:ext uri="{FF2B5EF4-FFF2-40B4-BE49-F238E27FC236}">
                  <a16:creationId xmlns="" xmlns:a16="http://schemas.microsoft.com/office/drawing/2014/main" id="{DDB2972B-2CEC-444E-A63C-BED567DD9E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13188"/>
              <a:ext cx="624840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 xmlns:a16="http://schemas.microsoft.com/office/drawing/2014/main" id="{6B889BF1-4A0A-4FF2-99E8-DB8AF1AAF84C}"/>
                </a:ext>
              </a:extLst>
            </p:cNvPr>
            <p:cNvCxnSpPr/>
            <p:nvPr/>
          </p:nvCxnSpPr>
          <p:spPr>
            <a:xfrm>
              <a:off x="2209800" y="5995900"/>
              <a:ext cx="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46067258-E73B-4D7A-85B4-2A84E7B0119A}"/>
                </a:ext>
              </a:extLst>
            </p:cNvPr>
            <p:cNvCxnSpPr/>
            <p:nvPr/>
          </p:nvCxnSpPr>
          <p:spPr>
            <a:xfrm>
              <a:off x="3352800" y="5995900"/>
              <a:ext cx="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CC0EA46F-721C-4622-A81A-529E3E887EA7}"/>
                </a:ext>
              </a:extLst>
            </p:cNvPr>
            <p:cNvCxnSpPr/>
            <p:nvPr/>
          </p:nvCxnSpPr>
          <p:spPr>
            <a:xfrm flipH="1">
              <a:off x="3352800" y="9120100"/>
              <a:ext cx="3619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9DD8D4B7-A86B-4D02-BE72-F9720CC7F237}"/>
                </a:ext>
              </a:extLst>
            </p:cNvPr>
            <p:cNvCxnSpPr/>
            <p:nvPr/>
          </p:nvCxnSpPr>
          <p:spPr>
            <a:xfrm>
              <a:off x="1752600" y="9120100"/>
              <a:ext cx="4381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9">
              <a:extLst>
                <a:ext uri="{FF2B5EF4-FFF2-40B4-BE49-F238E27FC236}">
                  <a16:creationId xmlns="" xmlns:a16="http://schemas.microsoft.com/office/drawing/2014/main" id="{FDC396E8-5C3E-449A-B91A-E09B2DD22C50}"/>
                </a:ext>
              </a:extLst>
            </p:cNvPr>
            <p:cNvSpPr txBox="1">
              <a:spLocks noChangeArrowheads="1"/>
            </p:cNvSpPr>
            <p:nvPr/>
          </p:nvSpPr>
          <p:spPr bwMode="auto">
            <a:xfrm>
              <a:off x="3962398" y="8671841"/>
              <a:ext cx="8635106" cy="113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en-US" altLang="en-US" sz="2000" dirty="0"/>
                <a:t>Fixed cycle length; constant number of cycles/sec</a:t>
              </a:r>
            </a:p>
          </p:txBody>
        </p:sp>
      </p:grpSp>
    </p:spTree>
    <p:extLst>
      <p:ext uri="{BB962C8B-B14F-4D97-AF65-F5344CB8AC3E}">
        <p14:creationId xmlns:p14="http://schemas.microsoft.com/office/powerpoint/2010/main" val="245647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A8937-4543-4727-BBC0-A58CFA39801C}"/>
              </a:ext>
            </a:extLst>
          </p:cNvPr>
          <p:cNvSpPr>
            <a:spLocks noGrp="1"/>
          </p:cNvSpPr>
          <p:nvPr>
            <p:ph type="title"/>
          </p:nvPr>
        </p:nvSpPr>
        <p:spPr/>
        <p:txBody>
          <a:bodyPr/>
          <a:lstStyle/>
          <a:p>
            <a:r>
              <a:rPr lang="en-US" dirty="0"/>
              <a:t>Arduino Language</a:t>
            </a:r>
          </a:p>
        </p:txBody>
      </p:sp>
      <p:sp>
        <p:nvSpPr>
          <p:cNvPr id="3" name="Content Placeholder 2">
            <a:extLst>
              <a:ext uri="{FF2B5EF4-FFF2-40B4-BE49-F238E27FC236}">
                <a16:creationId xmlns="" xmlns:a16="http://schemas.microsoft.com/office/drawing/2014/main" id="{22E2C5DD-93B9-4322-BC57-2C2C102B478B}"/>
              </a:ext>
            </a:extLst>
          </p:cNvPr>
          <p:cNvSpPr>
            <a:spLocks noGrp="1"/>
          </p:cNvSpPr>
          <p:nvPr>
            <p:ph idx="1"/>
          </p:nvPr>
        </p:nvSpPr>
        <p:spPr/>
        <p:txBody>
          <a:bodyPr/>
          <a:lstStyle/>
          <a:p>
            <a:r>
              <a:rPr lang="en-US" dirty="0"/>
              <a:t>Is actually C language with extra functions ready to be used with any Arduino board</a:t>
            </a:r>
            <a:endParaRPr lang="en-US" dirty="0">
              <a:hlinkClick r:id="rId2"/>
            </a:endParaRPr>
          </a:p>
          <a:p>
            <a:r>
              <a:rPr lang="en-US" dirty="0">
                <a:hlinkClick r:id="rId2"/>
              </a:rPr>
              <a:t>Reference</a:t>
            </a:r>
            <a:endParaRPr lang="en-US" dirty="0"/>
          </a:p>
          <a:p>
            <a:r>
              <a:rPr lang="en-US" dirty="0">
                <a:hlinkClick r:id="rId3"/>
              </a:rPr>
              <a:t>Open source</a:t>
            </a:r>
            <a:endParaRPr lang="en-US" dirty="0"/>
          </a:p>
          <a:p>
            <a:endParaRPr lang="en-US" dirty="0"/>
          </a:p>
          <a:p>
            <a:endParaRPr lang="en-US" dirty="0"/>
          </a:p>
        </p:txBody>
      </p:sp>
      <p:pic>
        <p:nvPicPr>
          <p:cNvPr id="4" name="Picture 3">
            <a:extLst>
              <a:ext uri="{FF2B5EF4-FFF2-40B4-BE49-F238E27FC236}">
                <a16:creationId xmlns="" xmlns:a16="http://schemas.microsoft.com/office/drawing/2014/main" id="{6E0846D6-D077-4B6A-9179-C6EBD4F66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107" y="2419124"/>
            <a:ext cx="3338689" cy="4073751"/>
          </a:xfrm>
          <a:prstGeom prst="rect">
            <a:avLst/>
          </a:prstGeom>
        </p:spPr>
      </p:pic>
    </p:spTree>
    <p:extLst>
      <p:ext uri="{BB962C8B-B14F-4D97-AF65-F5344CB8AC3E}">
        <p14:creationId xmlns:p14="http://schemas.microsoft.com/office/powerpoint/2010/main" val="3764211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36B3F-8AE9-44A8-8ABD-062CF3B7FFD1}"/>
              </a:ext>
            </a:extLst>
          </p:cNvPr>
          <p:cNvSpPr>
            <a:spLocks noGrp="1"/>
          </p:cNvSpPr>
          <p:nvPr>
            <p:ph type="title"/>
          </p:nvPr>
        </p:nvSpPr>
        <p:spPr/>
        <p:txBody>
          <a:bodyPr/>
          <a:lstStyle/>
          <a:p>
            <a:r>
              <a:rPr lang="en-US" b="1" i="1" dirty="0"/>
              <a:t>setup()</a:t>
            </a:r>
            <a:r>
              <a:rPr lang="en-US" b="1" dirty="0"/>
              <a:t> and </a:t>
            </a:r>
            <a:r>
              <a:rPr lang="en-US" b="1" i="1" dirty="0"/>
              <a:t>loop()</a:t>
            </a:r>
            <a:r>
              <a:rPr lang="en-US" b="1" dirty="0"/>
              <a:t> functions</a:t>
            </a:r>
            <a:endParaRPr lang="en-US" dirty="0"/>
          </a:p>
        </p:txBody>
      </p:sp>
      <p:sp>
        <p:nvSpPr>
          <p:cNvPr id="3" name="Content Placeholder 2">
            <a:extLst>
              <a:ext uri="{FF2B5EF4-FFF2-40B4-BE49-F238E27FC236}">
                <a16:creationId xmlns="" xmlns:a16="http://schemas.microsoft.com/office/drawing/2014/main" id="{0E6C8010-6B82-42AD-B9A1-DBC829727940}"/>
              </a:ext>
            </a:extLst>
          </p:cNvPr>
          <p:cNvSpPr>
            <a:spLocks noGrp="1"/>
          </p:cNvSpPr>
          <p:nvPr>
            <p:ph idx="1"/>
          </p:nvPr>
        </p:nvSpPr>
        <p:spPr/>
        <p:txBody>
          <a:bodyPr/>
          <a:lstStyle/>
          <a:p>
            <a:endParaRPr lang="en-US" dirty="0"/>
          </a:p>
          <a:p>
            <a:r>
              <a:rPr lang="en-US" i="1" dirty="0"/>
              <a:t>setup()</a:t>
            </a:r>
            <a:r>
              <a:rPr lang="en-US" dirty="0"/>
              <a:t>: This function is called once when a sketch starts after power-up or reset. It is used to initialize variables, input and output pin modes, and other libraries needed in the sketch</a:t>
            </a:r>
          </a:p>
          <a:p>
            <a:endParaRPr lang="en-US" i="1" dirty="0"/>
          </a:p>
          <a:p>
            <a:r>
              <a:rPr lang="en-US" i="1" dirty="0"/>
              <a:t>loop()</a:t>
            </a:r>
            <a:r>
              <a:rPr lang="en-US" dirty="0"/>
              <a:t>: After </a:t>
            </a:r>
            <a:r>
              <a:rPr lang="en-US" i="1" dirty="0"/>
              <a:t>setup()</a:t>
            </a:r>
            <a:r>
              <a:rPr lang="en-US" dirty="0"/>
              <a:t> has been called, function </a:t>
            </a:r>
            <a:r>
              <a:rPr lang="en-US" i="1" dirty="0"/>
              <a:t>loop()</a:t>
            </a:r>
            <a:r>
              <a:rPr lang="en-US" dirty="0"/>
              <a:t> is executed repeatedly in the main program. It controls the board until the board is powered off or is reset.</a:t>
            </a:r>
          </a:p>
        </p:txBody>
      </p:sp>
    </p:spTree>
    <p:extLst>
      <p:ext uri="{BB962C8B-B14F-4D97-AF65-F5344CB8AC3E}">
        <p14:creationId xmlns:p14="http://schemas.microsoft.com/office/powerpoint/2010/main" val="2324720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673850-C6C2-4F91-9632-BEB382D7D4FF}"/>
              </a:ext>
            </a:extLst>
          </p:cNvPr>
          <p:cNvSpPr>
            <a:spLocks noGrp="1"/>
          </p:cNvSpPr>
          <p:nvPr>
            <p:ph type="title"/>
          </p:nvPr>
        </p:nvSpPr>
        <p:spPr/>
        <p:txBody>
          <a:bodyPr/>
          <a:lstStyle/>
          <a:p>
            <a:r>
              <a:rPr lang="en-US" dirty="0"/>
              <a:t>What is an Arduino?</a:t>
            </a:r>
          </a:p>
        </p:txBody>
      </p:sp>
      <p:sp>
        <p:nvSpPr>
          <p:cNvPr id="3" name="Content Placeholder 2">
            <a:extLst>
              <a:ext uri="{FF2B5EF4-FFF2-40B4-BE49-F238E27FC236}">
                <a16:creationId xmlns="" xmlns:a16="http://schemas.microsoft.com/office/drawing/2014/main" id="{1E1247B6-E09E-41CA-AD06-401DF22F5E53}"/>
              </a:ext>
            </a:extLst>
          </p:cNvPr>
          <p:cNvSpPr>
            <a:spLocks noGrp="1"/>
          </p:cNvSpPr>
          <p:nvPr>
            <p:ph idx="1"/>
          </p:nvPr>
        </p:nvSpPr>
        <p:spPr>
          <a:xfrm>
            <a:off x="763772" y="1304629"/>
            <a:ext cx="10515600" cy="2214747"/>
          </a:xfrm>
        </p:spPr>
        <p:txBody>
          <a:bodyPr>
            <a:normAutofit fontScale="85000" lnSpcReduction="20000"/>
          </a:bodyPr>
          <a:lstStyle/>
          <a:p>
            <a:r>
              <a:rPr lang="en-US" dirty="0"/>
              <a:t>Arduino is an electronics platform based on easy-to-use hardware </a:t>
            </a:r>
            <a:r>
              <a:rPr lang="en-US" dirty="0" smtClean="0"/>
              <a:t>(including a microcontroller) and software (based on C/C++). </a:t>
            </a:r>
          </a:p>
          <a:p>
            <a:r>
              <a:rPr lang="en-US" dirty="0" smtClean="0"/>
              <a:t>“Arduino </a:t>
            </a:r>
            <a:r>
              <a:rPr lang="en-US" dirty="0"/>
              <a:t>boards are able to read inputs - light on a sensor, a finger on a button, or a Twitter message - and turn it into an output - activating a motor, turning on an LED, publishing something online. </a:t>
            </a:r>
            <a:endParaRPr lang="en-US" dirty="0" smtClean="0"/>
          </a:p>
          <a:p>
            <a:r>
              <a:rPr lang="en-US" dirty="0" smtClean="0"/>
              <a:t>You tell </a:t>
            </a:r>
            <a:r>
              <a:rPr lang="en-US" dirty="0"/>
              <a:t>your board what to do by sending a set of instructions to the microcontroller on the board</a:t>
            </a:r>
            <a:r>
              <a:rPr lang="en-US" dirty="0" smtClean="0"/>
              <a:t>.</a:t>
            </a:r>
            <a:endParaRPr lang="en-US" dirty="0"/>
          </a:p>
        </p:txBody>
      </p:sp>
      <p:pic>
        <p:nvPicPr>
          <p:cNvPr id="6" name="Content Placeholder 14">
            <a:extLst>
              <a:ext uri="{FF2B5EF4-FFF2-40B4-BE49-F238E27FC236}">
                <a16:creationId xmlns="" xmlns:a16="http://schemas.microsoft.com/office/drawing/2014/main" id="{879352F0-210C-44A7-B411-8ED11499CC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4216" y="3596857"/>
            <a:ext cx="2355329" cy="2355329"/>
          </a:xfrm>
          <a:prstGeom prst="rect">
            <a:avLst/>
          </a:prstGeom>
        </p:spPr>
      </p:pic>
      <p:pic>
        <p:nvPicPr>
          <p:cNvPr id="8" name="Picture 7">
            <a:extLst>
              <a:ext uri="{FF2B5EF4-FFF2-40B4-BE49-F238E27FC236}">
                <a16:creationId xmlns="" xmlns:a16="http://schemas.microsoft.com/office/drawing/2014/main" id="{3BEB5F21-72ED-4DB4-AF21-F6C68AF1E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9338" y="3389241"/>
            <a:ext cx="2451087" cy="2990730"/>
          </a:xfrm>
          <a:prstGeom prst="rect">
            <a:avLst/>
          </a:prstGeom>
        </p:spPr>
      </p:pic>
    </p:spTree>
    <p:extLst>
      <p:ext uri="{BB962C8B-B14F-4D97-AF65-F5344CB8AC3E}">
        <p14:creationId xmlns:p14="http://schemas.microsoft.com/office/powerpoint/2010/main" val="189173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3">
            <a:extLst>
              <a:ext uri="{FF2B5EF4-FFF2-40B4-BE49-F238E27FC236}">
                <a16:creationId xmlns="" xmlns:a16="http://schemas.microsoft.com/office/drawing/2014/main" id="{46C95355-1935-42AB-BF25-E5E1E67EDC8F}"/>
              </a:ext>
            </a:extLst>
          </p:cNvPr>
          <p:cNvSpPr txBox="1">
            <a:spLocks noChangeArrowheads="1"/>
          </p:cNvSpPr>
          <p:nvPr/>
        </p:nvSpPr>
        <p:spPr bwMode="auto">
          <a:xfrm>
            <a:off x="1828801" y="6243638"/>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Calibri" panose="020F0502020204030204" pitchFamily="34" charset="0"/>
                <a:cs typeface="Arial" panose="020B0604020202020204" pitchFamily="34" charset="0"/>
              </a:rPr>
              <a:t>See: </a:t>
            </a:r>
            <a:r>
              <a:rPr lang="en-US" altLang="en-US" sz="2400" dirty="0">
                <a:latin typeface="Calibri" panose="020F0502020204030204" pitchFamily="34" charset="0"/>
                <a:cs typeface="Arial" panose="020B0604020202020204" pitchFamily="34" charset="0"/>
                <a:hlinkClick r:id="rId2"/>
              </a:rPr>
              <a:t>http://arduino.cc/en/Guide/Environment</a:t>
            </a:r>
            <a:r>
              <a:rPr lang="en-US" altLang="en-US" sz="2400" dirty="0">
                <a:latin typeface="Calibri" panose="020F0502020204030204" pitchFamily="34" charset="0"/>
                <a:cs typeface="Arial" panose="020B0604020202020204" pitchFamily="34" charset="0"/>
              </a:rPr>
              <a:t> for more information</a:t>
            </a:r>
          </a:p>
        </p:txBody>
      </p:sp>
      <p:sp>
        <p:nvSpPr>
          <p:cNvPr id="5" name="Title 1">
            <a:extLst>
              <a:ext uri="{FF2B5EF4-FFF2-40B4-BE49-F238E27FC236}">
                <a16:creationId xmlns="" xmlns:a16="http://schemas.microsoft.com/office/drawing/2014/main" id="{B6811CA7-4627-4E3D-B33D-BDA905F2314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Arduino IDE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696" y="365125"/>
            <a:ext cx="4629796" cy="5649113"/>
          </a:xfrm>
          <a:prstGeom prst="rect">
            <a:avLst/>
          </a:prstGeom>
        </p:spPr>
      </p:pic>
    </p:spTree>
    <p:extLst>
      <p:ext uri="{BB962C8B-B14F-4D97-AF65-F5344CB8AC3E}">
        <p14:creationId xmlns:p14="http://schemas.microsoft.com/office/powerpoint/2010/main" val="3795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descr="http://cal-eng.com/wp-content/uploads/2012/01/Arduino-IDE-2.jpg">
            <a:extLst>
              <a:ext uri="{FF2B5EF4-FFF2-40B4-BE49-F238E27FC236}">
                <a16:creationId xmlns="" xmlns:a16="http://schemas.microsoft.com/office/drawing/2014/main" id="{C982CEFB-35E9-4DF7-BAE2-A3A355488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905001"/>
            <a:ext cx="40925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http://startingelectronics.com/software/arduino/installing-arduino-software-windows-7/arduino-install-14.png">
            <a:extLst>
              <a:ext uri="{FF2B5EF4-FFF2-40B4-BE49-F238E27FC236}">
                <a16:creationId xmlns="" xmlns:a16="http://schemas.microsoft.com/office/drawing/2014/main" id="{CC4A4543-2183-40EF-9C8C-F4339CBA6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1905001"/>
            <a:ext cx="42672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 xmlns:a16="http://schemas.microsoft.com/office/drawing/2014/main" id="{1B0D0F22-2A5A-4C8E-9DF3-B1EC9460370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ALWAYS</a:t>
            </a:r>
            <a:r>
              <a:rPr lang="en-US" dirty="0"/>
              <a:t>: Select Serial Port and Board</a:t>
            </a:r>
          </a:p>
        </p:txBody>
      </p:sp>
    </p:spTree>
    <p:extLst>
      <p:ext uri="{BB962C8B-B14F-4D97-AF65-F5344CB8AC3E}">
        <p14:creationId xmlns:p14="http://schemas.microsoft.com/office/powerpoint/2010/main" val="670247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E93ECF-FB3A-4B59-87AE-9F5B4BD80C7D}"/>
              </a:ext>
            </a:extLst>
          </p:cNvPr>
          <p:cNvSpPr>
            <a:spLocks noGrp="1"/>
          </p:cNvSpPr>
          <p:nvPr>
            <p:ph type="title"/>
          </p:nvPr>
        </p:nvSpPr>
        <p:spPr/>
        <p:txBody>
          <a:bodyPr/>
          <a:lstStyle/>
          <a:p>
            <a:r>
              <a:rPr lang="en-US" dirty="0"/>
              <a:t>Serial communication</a:t>
            </a:r>
          </a:p>
        </p:txBody>
      </p:sp>
      <p:sp>
        <p:nvSpPr>
          <p:cNvPr id="3" name="Content Placeholder 2">
            <a:extLst>
              <a:ext uri="{FF2B5EF4-FFF2-40B4-BE49-F238E27FC236}">
                <a16:creationId xmlns="" xmlns:a16="http://schemas.microsoft.com/office/drawing/2014/main" id="{86B7824A-A042-40C5-A53C-B1313ACF8135}"/>
              </a:ext>
            </a:extLst>
          </p:cNvPr>
          <p:cNvSpPr>
            <a:spLocks noGrp="1"/>
          </p:cNvSpPr>
          <p:nvPr>
            <p:ph idx="1"/>
          </p:nvPr>
        </p:nvSpPr>
        <p:spPr>
          <a:xfrm>
            <a:off x="838200" y="1825624"/>
            <a:ext cx="10515600" cy="4766561"/>
          </a:xfrm>
        </p:spPr>
        <p:txBody>
          <a:bodyPr>
            <a:normAutofit fontScale="85000" lnSpcReduction="20000"/>
          </a:bodyPr>
          <a:lstStyle/>
          <a:p>
            <a:r>
              <a:rPr lang="en-US" dirty="0"/>
              <a:t>Used for communication between the Arduino board and a computer or other devices</a:t>
            </a:r>
          </a:p>
          <a:p>
            <a:r>
              <a:rPr lang="en-US" dirty="0"/>
              <a:t>Arduino’s library is ready to use, and you should use it for debugging purposes as well</a:t>
            </a:r>
          </a:p>
          <a:p>
            <a:r>
              <a:rPr lang="en-US" dirty="0"/>
              <a:t>Serial functions:</a:t>
            </a:r>
            <a:endParaRPr lang="en-US" dirty="0">
              <a:hlinkClick r:id="rId2"/>
            </a:endParaRPr>
          </a:p>
          <a:p>
            <a:pPr lvl="1"/>
            <a:r>
              <a:rPr lang="en-US" dirty="0">
                <a:hlinkClick r:id="rId2"/>
              </a:rPr>
              <a:t>begin()</a:t>
            </a:r>
            <a:endParaRPr lang="en-US" dirty="0"/>
          </a:p>
          <a:p>
            <a:pPr lvl="1"/>
            <a:r>
              <a:rPr lang="en-US" dirty="0">
                <a:hlinkClick r:id="rId3"/>
              </a:rPr>
              <a:t>print()</a:t>
            </a:r>
            <a:endParaRPr lang="en-US" dirty="0"/>
          </a:p>
          <a:p>
            <a:pPr lvl="1"/>
            <a:r>
              <a:rPr lang="en-US" dirty="0" err="1">
                <a:hlinkClick r:id="rId4"/>
              </a:rPr>
              <a:t>println</a:t>
            </a:r>
            <a:r>
              <a:rPr lang="en-US" dirty="0">
                <a:hlinkClick r:id="rId4"/>
              </a:rPr>
              <a:t>()</a:t>
            </a:r>
            <a:endParaRPr lang="en-US" dirty="0"/>
          </a:p>
          <a:p>
            <a:pPr lvl="1"/>
            <a:r>
              <a:rPr lang="en-US" dirty="0">
                <a:hlinkClick r:id="rId5"/>
              </a:rPr>
              <a:t>available</a:t>
            </a:r>
            <a:r>
              <a:rPr lang="en-US" dirty="0" smtClean="0">
                <a:hlinkClick r:id="rId5"/>
              </a:rPr>
              <a:t>()</a:t>
            </a:r>
            <a:endParaRPr lang="en-US" dirty="0" smtClean="0"/>
          </a:p>
          <a:p>
            <a:r>
              <a:rPr lang="en-US" dirty="0" smtClean="0"/>
              <a:t>Note that using serial communication slows down the execution of your code, so your robot may behave differently when you have serial communication on versus not.</a:t>
            </a:r>
          </a:p>
          <a:p>
            <a:pPr lvl="1"/>
            <a:r>
              <a:rPr lang="en-US" dirty="0" smtClean="0"/>
              <a:t>One solution is to save data into an array, then dump it at the end to the serial port.  This is what several of the labs do.</a:t>
            </a:r>
          </a:p>
          <a:p>
            <a:pPr lvl="1"/>
            <a:r>
              <a:rPr lang="en-US" dirty="0" smtClean="0"/>
              <a:t>However, the on-board memory on the Arduino is limited, so you can’t save a lot of data with </a:t>
            </a:r>
            <a:r>
              <a:rPr lang="en-US" smtClean="0"/>
              <a:t>this method.</a:t>
            </a:r>
            <a:endParaRPr lang="en-US" dirty="0"/>
          </a:p>
        </p:txBody>
      </p:sp>
    </p:spTree>
    <p:extLst>
      <p:ext uri="{BB962C8B-B14F-4D97-AF65-F5344CB8AC3E}">
        <p14:creationId xmlns:p14="http://schemas.microsoft.com/office/powerpoint/2010/main" val="412895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9ECB74-1912-4D83-8A60-03E875027164}"/>
              </a:ext>
            </a:extLst>
          </p:cNvPr>
          <p:cNvSpPr>
            <a:spLocks noGrp="1"/>
          </p:cNvSpPr>
          <p:nvPr>
            <p:ph type="title"/>
          </p:nvPr>
        </p:nvSpPr>
        <p:spPr/>
        <p:txBody>
          <a:bodyPr/>
          <a:lstStyle/>
          <a:p>
            <a:r>
              <a:rPr lang="en-US" dirty="0"/>
              <a:t>Arduino </a:t>
            </a:r>
            <a:r>
              <a:rPr lang="en-US" dirty="0" smtClean="0"/>
              <a:t>board </a:t>
            </a:r>
            <a:r>
              <a:rPr lang="en-US" dirty="0"/>
              <a:t>and </a:t>
            </a:r>
            <a:r>
              <a:rPr lang="en-US" dirty="0" smtClean="0"/>
              <a:t>IDE</a:t>
            </a:r>
            <a:endParaRPr lang="en-US" dirty="0"/>
          </a:p>
        </p:txBody>
      </p:sp>
      <p:pic>
        <p:nvPicPr>
          <p:cNvPr id="7" name="Picture 6">
            <a:extLst>
              <a:ext uri="{FF2B5EF4-FFF2-40B4-BE49-F238E27FC236}">
                <a16:creationId xmlns="" xmlns:a16="http://schemas.microsoft.com/office/drawing/2014/main" id="{3BEB5F21-72ED-4DB4-AF21-F6C68AF1E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2311" y="1575621"/>
            <a:ext cx="3891844" cy="4748691"/>
          </a:xfrm>
          <a:prstGeom prst="rect">
            <a:avLst/>
          </a:prstGeom>
        </p:spPr>
      </p:pic>
      <p:pic>
        <p:nvPicPr>
          <p:cNvPr id="15" name="Content Placeholder 14">
            <a:extLst>
              <a:ext uri="{FF2B5EF4-FFF2-40B4-BE49-F238E27FC236}">
                <a16:creationId xmlns="" xmlns:a16="http://schemas.microsoft.com/office/drawing/2014/main" id="{879352F0-210C-44A7-B411-8ED11499CC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845" y="1379008"/>
            <a:ext cx="5113867" cy="5113867"/>
          </a:xfrm>
        </p:spPr>
      </p:pic>
    </p:spTree>
    <p:extLst>
      <p:ext uri="{BB962C8B-B14F-4D97-AF65-F5344CB8AC3E}">
        <p14:creationId xmlns:p14="http://schemas.microsoft.com/office/powerpoint/2010/main" val="312929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673850-C6C2-4F91-9632-BEB382D7D4FF}"/>
              </a:ext>
            </a:extLst>
          </p:cNvPr>
          <p:cNvSpPr>
            <a:spLocks noGrp="1"/>
          </p:cNvSpPr>
          <p:nvPr>
            <p:ph type="title"/>
          </p:nvPr>
        </p:nvSpPr>
        <p:spPr/>
        <p:txBody>
          <a:bodyPr/>
          <a:lstStyle/>
          <a:p>
            <a:r>
              <a:rPr lang="en-US" dirty="0"/>
              <a:t>Why are Arduinos so popular?</a:t>
            </a:r>
          </a:p>
        </p:txBody>
      </p:sp>
      <p:sp>
        <p:nvSpPr>
          <p:cNvPr id="4" name="Title 1">
            <a:extLst>
              <a:ext uri="{FF2B5EF4-FFF2-40B4-BE49-F238E27FC236}">
                <a16:creationId xmlns="" xmlns:a16="http://schemas.microsoft.com/office/drawing/2014/main" id="{FA54F290-BCF1-4150-83FC-99DFAABA4F1F}"/>
              </a:ext>
            </a:extLst>
          </p:cNvPr>
          <p:cNvSpPr txBox="1">
            <a:spLocks/>
          </p:cNvSpPr>
          <p:nvPr/>
        </p:nvSpPr>
        <p:spPr>
          <a:xfrm>
            <a:off x="838200" y="3286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Content Placeholder 2">
            <a:extLst>
              <a:ext uri="{FF2B5EF4-FFF2-40B4-BE49-F238E27FC236}">
                <a16:creationId xmlns="" xmlns:a16="http://schemas.microsoft.com/office/drawing/2014/main" id="{9C42A394-19D0-43D1-A060-E3669307A778}"/>
              </a:ext>
            </a:extLst>
          </p:cNvPr>
          <p:cNvSpPr txBox="1">
            <a:spLocks/>
          </p:cNvSpPr>
          <p:nvPr/>
        </p:nvSpPr>
        <p:spPr>
          <a:xfrm>
            <a:off x="616689" y="1690688"/>
            <a:ext cx="9750055" cy="4944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Easy-to-use and well-supported</a:t>
            </a:r>
          </a:p>
          <a:p>
            <a:pPr lvl="1"/>
            <a:r>
              <a:rPr lang="en-US" dirty="0" smtClean="0"/>
              <a:t>Inexpensive ($20)</a:t>
            </a:r>
          </a:p>
          <a:p>
            <a:pPr lvl="1"/>
            <a:r>
              <a:rPr lang="en-US" dirty="0" smtClean="0"/>
              <a:t>Simple and accessible user experience</a:t>
            </a:r>
          </a:p>
          <a:p>
            <a:pPr lvl="1"/>
            <a:r>
              <a:rPr lang="en-US" dirty="0" smtClean="0"/>
              <a:t>Do </a:t>
            </a:r>
            <a:r>
              <a:rPr lang="en-US" dirty="0"/>
              <a:t>not </a:t>
            </a:r>
            <a:r>
              <a:rPr lang="en-US" dirty="0" smtClean="0"/>
              <a:t>require </a:t>
            </a:r>
            <a:r>
              <a:rPr lang="en-US" dirty="0"/>
              <a:t>extra hardware to program and use the microcontroller</a:t>
            </a:r>
          </a:p>
          <a:p>
            <a:pPr lvl="1"/>
            <a:r>
              <a:rPr lang="en-US" dirty="0" smtClean="0"/>
              <a:t>Wide variety of C/C</a:t>
            </a:r>
            <a:r>
              <a:rPr lang="en-US" dirty="0"/>
              <a:t>++ functions </a:t>
            </a:r>
            <a:r>
              <a:rPr lang="en-US" dirty="0" smtClean="0"/>
              <a:t>that work </a:t>
            </a:r>
            <a:r>
              <a:rPr lang="en-US" dirty="0"/>
              <a:t>with all the “Arduino family</a:t>
            </a:r>
            <a:r>
              <a:rPr lang="en-US" dirty="0" smtClean="0"/>
              <a:t>”</a:t>
            </a:r>
          </a:p>
          <a:p>
            <a:pPr lvl="1"/>
            <a:r>
              <a:rPr lang="en-US" dirty="0" smtClean="0"/>
              <a:t>Open-source</a:t>
            </a:r>
          </a:p>
          <a:p>
            <a:pPr lvl="1"/>
            <a:r>
              <a:rPr lang="en-US" dirty="0" smtClean="0"/>
              <a:t>Huge amount of online documentation (projects, samples, </a:t>
            </a:r>
            <a:r>
              <a:rPr lang="en-US" dirty="0" err="1" smtClean="0"/>
              <a:t>etc</a:t>
            </a:r>
            <a:r>
              <a:rPr lang="en-US" dirty="0" smtClean="0"/>
              <a:t>)  </a:t>
            </a:r>
          </a:p>
          <a:p>
            <a:pPr lvl="2"/>
            <a:r>
              <a:rPr lang="en-US" dirty="0"/>
              <a:t>e</a:t>
            </a:r>
            <a:r>
              <a:rPr lang="en-US" dirty="0" smtClean="0"/>
              <a:t>.g. </a:t>
            </a:r>
            <a:r>
              <a:rPr lang="en-US" sz="1800" dirty="0">
                <a:hlinkClick r:id="rId3"/>
              </a:rPr>
              <a:t>https://</a:t>
            </a:r>
            <a:r>
              <a:rPr lang="en-US" sz="1800" dirty="0" smtClean="0">
                <a:hlinkClick r:id="rId3"/>
              </a:rPr>
              <a:t>lifehacker.com/top-10-kickass-arduino-projects-1747407543</a:t>
            </a:r>
            <a:endParaRPr lang="en-US" sz="1800" dirty="0" smtClean="0"/>
          </a:p>
          <a:p>
            <a:pPr lvl="1"/>
            <a:r>
              <a:rPr lang="en-US" sz="2200" dirty="0" smtClean="0"/>
              <a:t>Large amount of “shields” that you can add on to do more things</a:t>
            </a:r>
          </a:p>
          <a:p>
            <a:pPr lvl="2"/>
            <a:r>
              <a:rPr lang="en-US" sz="1800" dirty="0"/>
              <a:t>e</a:t>
            </a:r>
            <a:r>
              <a:rPr lang="en-US" sz="1800" dirty="0" smtClean="0"/>
              <a:t>.g. </a:t>
            </a:r>
            <a:r>
              <a:rPr lang="en-US" sz="1600" dirty="0" smtClean="0">
                <a:hlinkClick r:id="rId4"/>
              </a:rPr>
              <a:t>https</a:t>
            </a:r>
            <a:r>
              <a:rPr lang="en-US" sz="1600" dirty="0">
                <a:hlinkClick r:id="rId4"/>
              </a:rPr>
              <a:t>://playground.arduino.cc/Main/SimilarBoards/</a:t>
            </a:r>
            <a:endParaRPr lang="en-US" sz="1800" dirty="0"/>
          </a:p>
          <a:p>
            <a:endParaRPr lang="en-US" dirty="0"/>
          </a:p>
        </p:txBody>
      </p:sp>
    </p:spTree>
    <p:extLst>
      <p:ext uri="{BB962C8B-B14F-4D97-AF65-F5344CB8AC3E}">
        <p14:creationId xmlns:p14="http://schemas.microsoft.com/office/powerpoint/2010/main" val="33728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673850-C6C2-4F91-9632-BEB382D7D4FF}"/>
              </a:ext>
            </a:extLst>
          </p:cNvPr>
          <p:cNvSpPr>
            <a:spLocks noGrp="1"/>
          </p:cNvSpPr>
          <p:nvPr>
            <p:ph type="title"/>
          </p:nvPr>
        </p:nvSpPr>
        <p:spPr/>
        <p:txBody>
          <a:bodyPr/>
          <a:lstStyle/>
          <a:p>
            <a:r>
              <a:rPr lang="en-US" dirty="0"/>
              <a:t>How/when will we use Arduinos in the lab?</a:t>
            </a:r>
          </a:p>
        </p:txBody>
      </p:sp>
      <p:sp>
        <p:nvSpPr>
          <p:cNvPr id="3" name="Content Placeholder 2">
            <a:extLst>
              <a:ext uri="{FF2B5EF4-FFF2-40B4-BE49-F238E27FC236}">
                <a16:creationId xmlns="" xmlns:a16="http://schemas.microsoft.com/office/drawing/2014/main" id="{1E1247B6-E09E-41CA-AD06-401DF22F5E53}"/>
              </a:ext>
            </a:extLst>
          </p:cNvPr>
          <p:cNvSpPr>
            <a:spLocks noGrp="1"/>
          </p:cNvSpPr>
          <p:nvPr>
            <p:ph idx="1"/>
          </p:nvPr>
        </p:nvSpPr>
        <p:spPr>
          <a:xfrm>
            <a:off x="838200" y="1825625"/>
            <a:ext cx="10515600" cy="4336184"/>
          </a:xfrm>
        </p:spPr>
        <p:txBody>
          <a:bodyPr>
            <a:normAutofit/>
          </a:bodyPr>
          <a:lstStyle/>
          <a:p>
            <a:pPr marL="0" indent="0">
              <a:buNone/>
            </a:pPr>
            <a:endParaRPr lang="en-US" dirty="0"/>
          </a:p>
          <a:p>
            <a:r>
              <a:rPr lang="en-US" b="1" dirty="0"/>
              <a:t>ALL</a:t>
            </a:r>
            <a:r>
              <a:rPr lang="en-US" dirty="0"/>
              <a:t> the labs in MAE106 use Arduino</a:t>
            </a:r>
          </a:p>
          <a:p>
            <a:endParaRPr lang="en-US" dirty="0"/>
          </a:p>
          <a:p>
            <a:r>
              <a:rPr lang="en-US" dirty="0"/>
              <a:t>Some of the code will be provided to you, but in most cases you will have to understand and change it accordingly to finish your lab and collect data for the write-ups</a:t>
            </a:r>
          </a:p>
        </p:txBody>
      </p:sp>
    </p:spTree>
    <p:extLst>
      <p:ext uri="{BB962C8B-B14F-4D97-AF65-F5344CB8AC3E}">
        <p14:creationId xmlns:p14="http://schemas.microsoft.com/office/powerpoint/2010/main" val="257908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43366-B275-4FA3-A282-EDE71740C47B}"/>
              </a:ext>
            </a:extLst>
          </p:cNvPr>
          <p:cNvSpPr>
            <a:spLocks noGrp="1"/>
          </p:cNvSpPr>
          <p:nvPr>
            <p:ph type="title"/>
          </p:nvPr>
        </p:nvSpPr>
        <p:spPr/>
        <p:txBody>
          <a:bodyPr/>
          <a:lstStyle/>
          <a:p>
            <a:r>
              <a:rPr lang="en-US" dirty="0" smtClean="0"/>
              <a:t>Example</a:t>
            </a:r>
            <a:endParaRPr lang="en-US" dirty="0"/>
          </a:p>
        </p:txBody>
      </p:sp>
      <p:sp>
        <p:nvSpPr>
          <p:cNvPr id="3" name="Content Placeholder 2">
            <a:extLst>
              <a:ext uri="{FF2B5EF4-FFF2-40B4-BE49-F238E27FC236}">
                <a16:creationId xmlns="" xmlns:a16="http://schemas.microsoft.com/office/drawing/2014/main" id="{A382ADB5-A4F9-4964-9082-75C7260BDE0D}"/>
              </a:ext>
            </a:extLst>
          </p:cNvPr>
          <p:cNvSpPr>
            <a:spLocks noGrp="1"/>
          </p:cNvSpPr>
          <p:nvPr>
            <p:ph idx="1"/>
          </p:nvPr>
        </p:nvSpPr>
        <p:spPr>
          <a:xfrm>
            <a:off x="838200" y="1825625"/>
            <a:ext cx="4228750" cy="4351338"/>
          </a:xfrm>
        </p:spPr>
        <p:txBody>
          <a:bodyPr/>
          <a:lstStyle/>
          <a:p>
            <a:r>
              <a:rPr lang="en-US" dirty="0"/>
              <a:t>Potentiometer: </a:t>
            </a:r>
          </a:p>
        </p:txBody>
      </p:sp>
      <p:pic>
        <p:nvPicPr>
          <p:cNvPr id="5" name="Picture 4">
            <a:extLst>
              <a:ext uri="{FF2B5EF4-FFF2-40B4-BE49-F238E27FC236}">
                <a16:creationId xmlns="" xmlns:a16="http://schemas.microsoft.com/office/drawing/2014/main" id="{FEBD5716-1F5E-425A-A25E-2CC06D6F0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54560"/>
            <a:ext cx="3852740" cy="2164060"/>
          </a:xfrm>
          <a:prstGeom prst="rect">
            <a:avLst/>
          </a:prstGeom>
        </p:spPr>
      </p:pic>
      <p:sp>
        <p:nvSpPr>
          <p:cNvPr id="11" name="Content Placeholder 2">
            <a:extLst>
              <a:ext uri="{FF2B5EF4-FFF2-40B4-BE49-F238E27FC236}">
                <a16:creationId xmlns="" xmlns:a16="http://schemas.microsoft.com/office/drawing/2014/main" id="{D9986720-3D99-42D5-BA44-AAA7545DBCA1}"/>
              </a:ext>
            </a:extLst>
          </p:cNvPr>
          <p:cNvSpPr txBox="1">
            <a:spLocks/>
          </p:cNvSpPr>
          <p:nvPr/>
        </p:nvSpPr>
        <p:spPr>
          <a:xfrm>
            <a:off x="5580712" y="1825625"/>
            <a:ext cx="42287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Servomotor:</a:t>
            </a:r>
          </a:p>
          <a:p>
            <a:pPr marL="0" indent="0">
              <a:buNone/>
            </a:pPr>
            <a:r>
              <a:rPr lang="en-US" sz="1800" dirty="0"/>
              <a:t>Arduino:</a:t>
            </a:r>
          </a:p>
          <a:p>
            <a:pPr marL="0" indent="0">
              <a:buNone/>
            </a:pPr>
            <a:r>
              <a:rPr lang="en-US" sz="1800" dirty="0"/>
              <a:t> #include &lt;</a:t>
            </a:r>
            <a:r>
              <a:rPr lang="en-US" sz="1800" dirty="0" err="1"/>
              <a:t>Servo.h</a:t>
            </a:r>
            <a:r>
              <a:rPr lang="en-US" sz="1800" dirty="0"/>
              <a:t>&gt; </a:t>
            </a:r>
          </a:p>
          <a:p>
            <a:pPr marL="0" indent="0">
              <a:buNone/>
            </a:pPr>
            <a:r>
              <a:rPr lang="en-US" sz="1800" dirty="0"/>
              <a:t>Servo </a:t>
            </a:r>
            <a:r>
              <a:rPr lang="en-US" sz="1800" dirty="0" err="1"/>
              <a:t>myservo</a:t>
            </a:r>
            <a:r>
              <a:rPr lang="en-US" sz="1800" dirty="0"/>
              <a:t>; </a:t>
            </a:r>
          </a:p>
          <a:p>
            <a:pPr marL="0" indent="0">
              <a:buNone/>
            </a:pPr>
            <a:r>
              <a:rPr lang="en-US" sz="1800" dirty="0"/>
              <a:t>void setup() </a:t>
            </a:r>
          </a:p>
          <a:p>
            <a:pPr marL="0" indent="0">
              <a:buNone/>
            </a:pPr>
            <a:r>
              <a:rPr lang="en-US" sz="1800" dirty="0"/>
              <a:t>{ </a:t>
            </a:r>
          </a:p>
          <a:p>
            <a:pPr marL="0" indent="0">
              <a:buNone/>
            </a:pPr>
            <a:r>
              <a:rPr lang="en-US" sz="1800" dirty="0" err="1"/>
              <a:t>myservo.attach</a:t>
            </a:r>
            <a:r>
              <a:rPr lang="en-US" sz="1800" dirty="0"/>
              <a:t>(9);</a:t>
            </a:r>
          </a:p>
          <a:p>
            <a:pPr marL="0" indent="0">
              <a:buNone/>
            </a:pPr>
            <a:r>
              <a:rPr lang="en-US" sz="1800" dirty="0"/>
              <a:t> } </a:t>
            </a:r>
          </a:p>
          <a:p>
            <a:pPr marL="0" indent="0">
              <a:buNone/>
            </a:pPr>
            <a:endParaRPr lang="en-US" dirty="0"/>
          </a:p>
        </p:txBody>
      </p:sp>
      <p:pic>
        <p:nvPicPr>
          <p:cNvPr id="7" name="Picture 6">
            <a:extLst>
              <a:ext uri="{FF2B5EF4-FFF2-40B4-BE49-F238E27FC236}">
                <a16:creationId xmlns="" xmlns:a16="http://schemas.microsoft.com/office/drawing/2014/main" id="{63FA7A01-2777-4501-A7C4-7ED0FD028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087" y="3905391"/>
            <a:ext cx="4128911" cy="2826458"/>
          </a:xfrm>
          <a:prstGeom prst="rect">
            <a:avLst/>
          </a:prstGeom>
        </p:spPr>
      </p:pic>
      <p:pic>
        <p:nvPicPr>
          <p:cNvPr id="18" name="Picture 17">
            <a:extLst>
              <a:ext uri="{FF2B5EF4-FFF2-40B4-BE49-F238E27FC236}">
                <a16:creationId xmlns="" xmlns:a16="http://schemas.microsoft.com/office/drawing/2014/main" id="{48C423D0-1699-4158-BD5B-55A625C73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0924" y="2429450"/>
            <a:ext cx="1569471" cy="1046314"/>
          </a:xfrm>
          <a:prstGeom prst="rect">
            <a:avLst/>
          </a:prstGeom>
        </p:spPr>
      </p:pic>
      <p:pic>
        <p:nvPicPr>
          <p:cNvPr id="20" name="Picture 19">
            <a:extLst>
              <a:ext uri="{FF2B5EF4-FFF2-40B4-BE49-F238E27FC236}">
                <a16:creationId xmlns="" xmlns:a16="http://schemas.microsoft.com/office/drawing/2014/main" id="{72345D8A-C487-400D-A5F4-FC1A9123F4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6167" y="2361711"/>
            <a:ext cx="1437316" cy="1181793"/>
          </a:xfrm>
          <a:prstGeom prst="rect">
            <a:avLst/>
          </a:prstGeom>
        </p:spPr>
      </p:pic>
    </p:spTree>
    <p:extLst>
      <p:ext uri="{BB962C8B-B14F-4D97-AF65-F5344CB8AC3E}">
        <p14:creationId xmlns:p14="http://schemas.microsoft.com/office/powerpoint/2010/main" val="1364427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43366-B275-4FA3-A282-EDE71740C47B}"/>
              </a:ext>
            </a:extLst>
          </p:cNvPr>
          <p:cNvSpPr>
            <a:spLocks noGrp="1"/>
          </p:cNvSpPr>
          <p:nvPr>
            <p:ph type="title"/>
          </p:nvPr>
        </p:nvSpPr>
        <p:spPr/>
        <p:txBody>
          <a:bodyPr/>
          <a:lstStyle/>
          <a:p>
            <a:r>
              <a:rPr lang="en-US" dirty="0" smtClean="0"/>
              <a:t>Example, continued</a:t>
            </a:r>
            <a:endParaRPr lang="en-US" dirty="0"/>
          </a:p>
        </p:txBody>
      </p:sp>
      <p:sp>
        <p:nvSpPr>
          <p:cNvPr id="3" name="Content Placeholder 2">
            <a:extLst>
              <a:ext uri="{FF2B5EF4-FFF2-40B4-BE49-F238E27FC236}">
                <a16:creationId xmlns="" xmlns:a16="http://schemas.microsoft.com/office/drawing/2014/main" id="{A382ADB5-A4F9-4964-9082-75C7260BDE0D}"/>
              </a:ext>
            </a:extLst>
          </p:cNvPr>
          <p:cNvSpPr>
            <a:spLocks noGrp="1"/>
          </p:cNvSpPr>
          <p:nvPr>
            <p:ph idx="1"/>
          </p:nvPr>
        </p:nvSpPr>
        <p:spPr>
          <a:xfrm>
            <a:off x="838200" y="1825625"/>
            <a:ext cx="4228750" cy="4351338"/>
          </a:xfrm>
        </p:spPr>
        <p:txBody>
          <a:bodyPr/>
          <a:lstStyle/>
          <a:p>
            <a:r>
              <a:rPr lang="en-US" dirty="0"/>
              <a:t>Potentiometer: </a:t>
            </a:r>
          </a:p>
        </p:txBody>
      </p:sp>
      <p:pic>
        <p:nvPicPr>
          <p:cNvPr id="5" name="Picture 4">
            <a:extLst>
              <a:ext uri="{FF2B5EF4-FFF2-40B4-BE49-F238E27FC236}">
                <a16:creationId xmlns="" xmlns:a16="http://schemas.microsoft.com/office/drawing/2014/main" id="{FEBD5716-1F5E-425A-A25E-2CC06D6F0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474" y="2610693"/>
            <a:ext cx="3852740" cy="2164060"/>
          </a:xfrm>
          <a:prstGeom prst="rect">
            <a:avLst/>
          </a:prstGeom>
        </p:spPr>
      </p:pic>
      <p:pic>
        <p:nvPicPr>
          <p:cNvPr id="18" name="Picture 17">
            <a:extLst>
              <a:ext uri="{FF2B5EF4-FFF2-40B4-BE49-F238E27FC236}">
                <a16:creationId xmlns="" xmlns:a16="http://schemas.microsoft.com/office/drawing/2014/main" id="{48C423D0-1699-4158-BD5B-55A625C73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1148" y="4928630"/>
            <a:ext cx="2630610" cy="175374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14218"/>
          <a:stretch/>
        </p:blipFill>
        <p:spPr>
          <a:xfrm>
            <a:off x="6046655" y="127590"/>
            <a:ext cx="5373170" cy="6730409"/>
          </a:xfrm>
          <a:prstGeom prst="rect">
            <a:avLst/>
          </a:prstGeom>
        </p:spPr>
      </p:pic>
    </p:spTree>
    <p:extLst>
      <p:ext uri="{BB962C8B-B14F-4D97-AF65-F5344CB8AC3E}">
        <p14:creationId xmlns:p14="http://schemas.microsoft.com/office/powerpoint/2010/main" val="317320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C11F7C7-B864-4514-8FA6-856B08B3FE3A}"/>
              </a:ext>
            </a:extLst>
          </p:cNvPr>
          <p:cNvGrpSpPr/>
          <p:nvPr/>
        </p:nvGrpSpPr>
        <p:grpSpPr>
          <a:xfrm>
            <a:off x="921536" y="1218632"/>
            <a:ext cx="9785975" cy="5627764"/>
            <a:chOff x="-422432" y="173703"/>
            <a:chExt cx="12614432" cy="6795890"/>
          </a:xfrm>
        </p:grpSpPr>
        <p:grpSp>
          <p:nvGrpSpPr>
            <p:cNvPr id="18" name="Group 17"/>
            <p:cNvGrpSpPr/>
            <p:nvPr/>
          </p:nvGrpSpPr>
          <p:grpSpPr>
            <a:xfrm>
              <a:off x="2511375" y="173703"/>
              <a:ext cx="1929442" cy="1951053"/>
              <a:chOff x="3369274" y="937121"/>
              <a:chExt cx="1929442" cy="1951053"/>
            </a:xfrm>
          </p:grpSpPr>
          <p:pic>
            <p:nvPicPr>
              <p:cNvPr id="1044" name="Picture 20" descr="Image result for clock"/>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9591" y="1219366"/>
                <a:ext cx="1668808" cy="166880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69274" y="937121"/>
                <a:ext cx="1929442" cy="445992"/>
              </a:xfrm>
              <a:prstGeom prst="rect">
                <a:avLst/>
              </a:prstGeom>
            </p:spPr>
            <p:txBody>
              <a:bodyPr wrap="square">
                <a:spAutoFit/>
              </a:bodyPr>
              <a:lstStyle/>
              <a:p>
                <a:pPr algn="ctr"/>
                <a:r>
                  <a:rPr lang="en-US" dirty="0" smtClean="0"/>
                  <a:t>Built-in </a:t>
                </a:r>
                <a:r>
                  <a:rPr lang="en-US" dirty="0"/>
                  <a:t>timer</a:t>
                </a:r>
              </a:p>
            </p:txBody>
          </p:sp>
        </p:grpSp>
        <p:grpSp>
          <p:nvGrpSpPr>
            <p:cNvPr id="43" name="Group 42"/>
            <p:cNvGrpSpPr/>
            <p:nvPr/>
          </p:nvGrpSpPr>
          <p:grpSpPr>
            <a:xfrm>
              <a:off x="760835" y="538601"/>
              <a:ext cx="2238397" cy="2530612"/>
              <a:chOff x="760835" y="538601"/>
              <a:chExt cx="2238397" cy="2530612"/>
            </a:xfrm>
          </p:grpSpPr>
          <p:grpSp>
            <p:nvGrpSpPr>
              <p:cNvPr id="12" name="Group 11"/>
              <p:cNvGrpSpPr/>
              <p:nvPr/>
            </p:nvGrpSpPr>
            <p:grpSpPr>
              <a:xfrm>
                <a:off x="760835" y="538601"/>
                <a:ext cx="1179830" cy="1621869"/>
                <a:chOff x="1404938" y="1983343"/>
                <a:chExt cx="1179830" cy="1621869"/>
              </a:xfrm>
            </p:grpSpPr>
            <p:pic>
              <p:nvPicPr>
                <p:cNvPr id="4" name="Picture 3"/>
                <p:cNvPicPr>
                  <a:picLocks noChangeAspect="1"/>
                </p:cNvPicPr>
                <p:nvPr/>
              </p:nvPicPr>
              <p:blipFill>
                <a:blip r:embed="rId3"/>
                <a:stretch>
                  <a:fillRect/>
                </a:stretch>
              </p:blipFill>
              <p:spPr>
                <a:xfrm>
                  <a:off x="1404938" y="2352675"/>
                  <a:ext cx="1179830" cy="1252537"/>
                </a:xfrm>
                <a:prstGeom prst="roundRect">
                  <a:avLst/>
                </a:prstGeom>
              </p:spPr>
            </p:pic>
            <p:sp>
              <p:nvSpPr>
                <p:cNvPr id="5" name="TextBox 4"/>
                <p:cNvSpPr txBox="1"/>
                <p:nvPr/>
              </p:nvSpPr>
              <p:spPr>
                <a:xfrm>
                  <a:off x="1500291" y="1983343"/>
                  <a:ext cx="1026243" cy="369332"/>
                </a:xfrm>
                <a:prstGeom prst="rect">
                  <a:avLst/>
                </a:prstGeom>
                <a:noFill/>
              </p:spPr>
              <p:txBody>
                <a:bodyPr wrap="none" rtlCol="0">
                  <a:spAutoFit/>
                </a:bodyPr>
                <a:lstStyle/>
                <a:p>
                  <a:r>
                    <a:rPr lang="en-US" dirty="0"/>
                    <a:t>Compass</a:t>
                  </a:r>
                </a:p>
              </p:txBody>
            </p:sp>
          </p:grpSp>
          <p:cxnSp>
            <p:nvCxnSpPr>
              <p:cNvPr id="29" name="Straight Arrow Connector 28"/>
              <p:cNvCxnSpPr>
                <a:cxnSpLocks/>
              </p:cNvCxnSpPr>
              <p:nvPr/>
            </p:nvCxnSpPr>
            <p:spPr>
              <a:xfrm>
                <a:off x="2097355" y="1869319"/>
                <a:ext cx="901877" cy="1199894"/>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39654" y="2429099"/>
              <a:ext cx="2486511" cy="1541708"/>
              <a:chOff x="539654" y="2429099"/>
              <a:chExt cx="2486511" cy="1541708"/>
            </a:xfrm>
          </p:grpSpPr>
          <p:grpSp>
            <p:nvGrpSpPr>
              <p:cNvPr id="27" name="Group 26"/>
              <p:cNvGrpSpPr/>
              <p:nvPr/>
            </p:nvGrpSpPr>
            <p:grpSpPr>
              <a:xfrm>
                <a:off x="539654" y="2429099"/>
                <a:ext cx="2293182" cy="1541708"/>
                <a:chOff x="726092" y="2592371"/>
                <a:chExt cx="2293182" cy="1541708"/>
              </a:xfrm>
            </p:grpSpPr>
            <p:pic>
              <p:nvPicPr>
                <p:cNvPr id="1048" name="Picture 24" descr="Image result for roller blade wheels"/>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5736" b="43478"/>
                <a:stretch/>
              </p:blipFill>
              <p:spPr bwMode="auto">
                <a:xfrm>
                  <a:off x="1177841" y="3046929"/>
                  <a:ext cx="1407918" cy="1087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T10-1530-G1 Coto Technology | 306-1125-1-ND DigiKey Electronics"/>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6092" y="2980540"/>
                  <a:ext cx="1062690" cy="1062690"/>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809934" y="2592371"/>
                  <a:ext cx="2209340" cy="445992"/>
                </a:xfrm>
                <a:prstGeom prst="rect">
                  <a:avLst/>
                </a:prstGeom>
              </p:spPr>
              <p:txBody>
                <a:bodyPr wrap="square">
                  <a:spAutoFit/>
                </a:bodyPr>
                <a:lstStyle/>
                <a:p>
                  <a:r>
                    <a:rPr lang="en-US" dirty="0"/>
                    <a:t>Reed Switches</a:t>
                  </a:r>
                </a:p>
              </p:txBody>
            </p:sp>
            <p:sp>
              <p:nvSpPr>
                <p:cNvPr id="26" name="Oval 25"/>
                <p:cNvSpPr/>
                <p:nvPr/>
              </p:nvSpPr>
              <p:spPr>
                <a:xfrm>
                  <a:off x="1710204" y="3232485"/>
                  <a:ext cx="279400" cy="279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a:cxnSpLocks/>
              </p:cNvCxnSpPr>
              <p:nvPr/>
            </p:nvCxnSpPr>
            <p:spPr>
              <a:xfrm>
                <a:off x="2548293" y="3664588"/>
                <a:ext cx="477872" cy="248454"/>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422432" y="4184185"/>
              <a:ext cx="3448597" cy="2585257"/>
              <a:chOff x="-422432" y="4184185"/>
              <a:chExt cx="3448597" cy="2585257"/>
            </a:xfrm>
          </p:grpSpPr>
          <p:grpSp>
            <p:nvGrpSpPr>
              <p:cNvPr id="23" name="Group 22"/>
              <p:cNvGrpSpPr/>
              <p:nvPr/>
            </p:nvGrpSpPr>
            <p:grpSpPr>
              <a:xfrm>
                <a:off x="-422432" y="4184185"/>
                <a:ext cx="2831136" cy="2585257"/>
                <a:chOff x="34752" y="3891636"/>
                <a:chExt cx="2831136" cy="2585257"/>
              </a:xfrm>
            </p:grpSpPr>
            <p:pic>
              <p:nvPicPr>
                <p:cNvPr id="31" name="Picture 12" descr="SS-5GL13T Omron Electronics Inc-EMC Div | SW144-ND DigiKey Electron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877" y="4552587"/>
                  <a:ext cx="1621489" cy="16214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S-5GL13T Omron Electronics Inc-EMC Div | SW144-ND DigiKey Electronics"/>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44399" y="4855404"/>
                  <a:ext cx="1621489" cy="1621489"/>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752" y="3891636"/>
                  <a:ext cx="2286523" cy="646331"/>
                </a:xfrm>
                <a:prstGeom prst="rect">
                  <a:avLst/>
                </a:prstGeom>
                <a:noFill/>
              </p:spPr>
              <p:txBody>
                <a:bodyPr wrap="none" rtlCol="0">
                  <a:spAutoFit/>
                </a:bodyPr>
                <a:lstStyle/>
                <a:p>
                  <a:pPr algn="ctr"/>
                  <a:r>
                    <a:rPr lang="en-US" dirty="0"/>
                    <a:t>Switches </a:t>
                  </a:r>
                  <a:br>
                    <a:rPr lang="en-US" dirty="0"/>
                  </a:br>
                  <a:r>
                    <a:rPr lang="en-US" dirty="0"/>
                    <a:t>(for optional whiskers)</a:t>
                  </a:r>
                </a:p>
              </p:txBody>
            </p:sp>
          </p:grpSp>
          <p:cxnSp>
            <p:nvCxnSpPr>
              <p:cNvPr id="44" name="Straight Arrow Connector 43"/>
              <p:cNvCxnSpPr>
                <a:cxnSpLocks/>
              </p:cNvCxnSpPr>
              <p:nvPr/>
            </p:nvCxnSpPr>
            <p:spPr>
              <a:xfrm flipV="1">
                <a:off x="2359724" y="5245247"/>
                <a:ext cx="666441" cy="82279"/>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840099" y="634751"/>
              <a:ext cx="1283372" cy="2248906"/>
              <a:chOff x="2840099" y="634751"/>
              <a:chExt cx="1283372" cy="2248906"/>
            </a:xfrm>
          </p:grpSpPr>
          <p:sp>
            <p:nvSpPr>
              <p:cNvPr id="21" name="Partial Circle 20"/>
              <p:cNvSpPr/>
              <p:nvPr/>
            </p:nvSpPr>
            <p:spPr>
              <a:xfrm>
                <a:off x="2840099" y="634751"/>
                <a:ext cx="1283372" cy="1283372"/>
              </a:xfrm>
              <a:prstGeom prst="pi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Straight Arrow Connector 46"/>
              <p:cNvCxnSpPr>
                <a:cxnSpLocks/>
              </p:cNvCxnSpPr>
              <p:nvPr/>
            </p:nvCxnSpPr>
            <p:spPr>
              <a:xfrm>
                <a:off x="3525946" y="2120063"/>
                <a:ext cx="130903" cy="763594"/>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5584616" y="652179"/>
              <a:ext cx="3219394" cy="2696669"/>
              <a:chOff x="5584616" y="652179"/>
              <a:chExt cx="3219394" cy="2696669"/>
            </a:xfrm>
          </p:grpSpPr>
          <p:grpSp>
            <p:nvGrpSpPr>
              <p:cNvPr id="8" name="Group 7"/>
              <p:cNvGrpSpPr/>
              <p:nvPr/>
            </p:nvGrpSpPr>
            <p:grpSpPr>
              <a:xfrm>
                <a:off x="6657351" y="652179"/>
                <a:ext cx="2146659" cy="2188404"/>
                <a:chOff x="7217610" y="-116260"/>
                <a:chExt cx="3154790" cy="3216139"/>
              </a:xfrm>
            </p:grpSpPr>
            <p:pic>
              <p:nvPicPr>
                <p:cNvPr id="1028" name="Picture 4" descr="https://a.pololu-files.com/picture/0J2016.600x480.jpg?36be066ae729bbd13ce4979dd954eb8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097" t="2153" r="8998" b="6588"/>
                <a:stretch/>
              </p:blipFill>
              <p:spPr bwMode="auto">
                <a:xfrm>
                  <a:off x="7217610" y="253072"/>
                  <a:ext cx="3154790" cy="28468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14096" y="-116260"/>
                  <a:ext cx="1360629" cy="369332"/>
                </a:xfrm>
                <a:prstGeom prst="rect">
                  <a:avLst/>
                </a:prstGeom>
                <a:noFill/>
              </p:spPr>
              <p:txBody>
                <a:bodyPr wrap="none" rtlCol="0">
                  <a:spAutoFit/>
                </a:bodyPr>
                <a:lstStyle/>
                <a:p>
                  <a:r>
                    <a:rPr lang="en-US" dirty="0"/>
                    <a:t>Servo Motor</a:t>
                  </a:r>
                </a:p>
              </p:txBody>
            </p:sp>
          </p:grpSp>
          <p:cxnSp>
            <p:nvCxnSpPr>
              <p:cNvPr id="50" name="Straight Arrow Connector 49"/>
              <p:cNvCxnSpPr>
                <a:cxnSpLocks/>
              </p:cNvCxnSpPr>
              <p:nvPr/>
            </p:nvCxnSpPr>
            <p:spPr>
              <a:xfrm flipV="1">
                <a:off x="5584616" y="2561458"/>
                <a:ext cx="1332098" cy="787390"/>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601540" y="2940633"/>
              <a:ext cx="3988054" cy="2386893"/>
              <a:chOff x="5601540" y="2940633"/>
              <a:chExt cx="3988054" cy="2386893"/>
            </a:xfrm>
          </p:grpSpPr>
          <p:grpSp>
            <p:nvGrpSpPr>
              <p:cNvPr id="6" name="Group 5"/>
              <p:cNvGrpSpPr/>
              <p:nvPr/>
            </p:nvGrpSpPr>
            <p:grpSpPr>
              <a:xfrm>
                <a:off x="6432327" y="2940633"/>
                <a:ext cx="3157267" cy="2386893"/>
                <a:chOff x="7159376" y="1462830"/>
                <a:chExt cx="4006548" cy="3028950"/>
              </a:xfrm>
            </p:grpSpPr>
            <p:pic>
              <p:nvPicPr>
                <p:cNvPr id="1030" name="Picture 6" descr="MettleAir 3V110-06-DC12-1 PK Pneumatic Air Solenoid Valve, 3 Way, 2 Position, Normally Closed, 12V, DC, 1/8&amp;quot; NP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9376" y="1462830"/>
                  <a:ext cx="4006548" cy="3028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54836" y="2272455"/>
                  <a:ext cx="1551387" cy="369332"/>
                </a:xfrm>
                <a:prstGeom prst="rect">
                  <a:avLst/>
                </a:prstGeom>
                <a:noFill/>
              </p:spPr>
              <p:txBody>
                <a:bodyPr wrap="none" rtlCol="0">
                  <a:spAutoFit/>
                </a:bodyPr>
                <a:lstStyle/>
                <a:p>
                  <a:r>
                    <a:rPr lang="en-US" dirty="0"/>
                    <a:t>Solenoid Valve</a:t>
                  </a:r>
                </a:p>
              </p:txBody>
            </p:sp>
          </p:grpSp>
          <p:cxnSp>
            <p:nvCxnSpPr>
              <p:cNvPr id="53" name="Straight Arrow Connector 52"/>
              <p:cNvCxnSpPr>
                <a:cxnSpLocks/>
              </p:cNvCxnSpPr>
              <p:nvPr/>
            </p:nvCxnSpPr>
            <p:spPr>
              <a:xfrm>
                <a:off x="5601540" y="4406870"/>
                <a:ext cx="807359" cy="0"/>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8908081" y="652179"/>
              <a:ext cx="3036051" cy="2288454"/>
              <a:chOff x="8908081" y="652179"/>
              <a:chExt cx="3036051" cy="2288454"/>
            </a:xfrm>
          </p:grpSpPr>
          <p:grpSp>
            <p:nvGrpSpPr>
              <p:cNvPr id="24" name="Group 23"/>
              <p:cNvGrpSpPr/>
              <p:nvPr/>
            </p:nvGrpSpPr>
            <p:grpSpPr>
              <a:xfrm>
                <a:off x="9839966" y="652179"/>
                <a:ext cx="2104166" cy="2288454"/>
                <a:chOff x="9839966" y="652179"/>
                <a:chExt cx="2104166" cy="2288454"/>
              </a:xfrm>
            </p:grpSpPr>
            <p:sp>
              <p:nvSpPr>
                <p:cNvPr id="22" name="TextBox 21"/>
                <p:cNvSpPr txBox="1"/>
                <p:nvPr/>
              </p:nvSpPr>
              <p:spPr>
                <a:xfrm>
                  <a:off x="9839966" y="652179"/>
                  <a:ext cx="2104166" cy="369332"/>
                </a:xfrm>
                <a:prstGeom prst="rect">
                  <a:avLst/>
                </a:prstGeom>
                <a:noFill/>
              </p:spPr>
              <p:txBody>
                <a:bodyPr wrap="none" rtlCol="0">
                  <a:spAutoFit/>
                </a:bodyPr>
                <a:lstStyle/>
                <a:p>
                  <a:r>
                    <a:rPr lang="en-US" dirty="0"/>
                    <a:t>Steering Mechanism</a:t>
                  </a:r>
                </a:p>
              </p:txBody>
            </p:sp>
            <p:pic>
              <p:nvPicPr>
                <p:cNvPr id="1038" name="Picture 14" descr="Image result for ackerman steering"/>
                <p:cNvPicPr>
                  <a:picLocks noChangeAspect="1" noChangeArrowheads="1"/>
                </p:cNvPicPr>
                <p:nvPr/>
              </p:nvPicPr>
              <p:blipFill rotWithShape="1">
                <a:blip r:embed="rId9">
                  <a:extLst>
                    <a:ext uri="{28A0092B-C50C-407E-A947-70E740481C1C}">
                      <a14:useLocalDpi xmlns:a14="http://schemas.microsoft.com/office/drawing/2010/main" val="0"/>
                    </a:ext>
                  </a:extLst>
                </a:blip>
                <a:srcRect l="36302"/>
                <a:stretch/>
              </p:blipFill>
              <p:spPr bwMode="auto">
                <a:xfrm>
                  <a:off x="9969442" y="1015785"/>
                  <a:ext cx="1751544" cy="192484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5" name="Straight Arrow Connector 54"/>
              <p:cNvCxnSpPr>
                <a:cxnSpLocks/>
              </p:cNvCxnSpPr>
              <p:nvPr/>
            </p:nvCxnSpPr>
            <p:spPr>
              <a:xfrm>
                <a:off x="8908081" y="1978209"/>
                <a:ext cx="942286" cy="0"/>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8126942" y="4827629"/>
              <a:ext cx="4065058" cy="2141964"/>
              <a:chOff x="8126942" y="4827629"/>
              <a:chExt cx="4065058" cy="2141964"/>
            </a:xfrm>
          </p:grpSpPr>
          <p:grpSp>
            <p:nvGrpSpPr>
              <p:cNvPr id="13" name="Group 12"/>
              <p:cNvGrpSpPr/>
              <p:nvPr/>
            </p:nvGrpSpPr>
            <p:grpSpPr>
              <a:xfrm>
                <a:off x="8126942" y="5119674"/>
                <a:ext cx="4065058" cy="1849919"/>
                <a:chOff x="7321885" y="4525911"/>
                <a:chExt cx="4876800" cy="2219325"/>
              </a:xfrm>
            </p:grpSpPr>
            <p:pic>
              <p:nvPicPr>
                <p:cNvPr id="1034" name="Picture 10" descr="Image result for CYL NON-REP 3/4in BORE 3in STR 1/8in NPT FRONT NOSE SGL-ACT SPR-RE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1885" y="4525911"/>
                  <a:ext cx="4876800" cy="22193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814352" y="4765969"/>
                  <a:ext cx="2409417" cy="443083"/>
                </a:xfrm>
                <a:prstGeom prst="rect">
                  <a:avLst/>
                </a:prstGeom>
                <a:noFill/>
              </p:spPr>
              <p:txBody>
                <a:bodyPr wrap="none" rtlCol="0">
                  <a:spAutoFit/>
                </a:bodyPr>
                <a:lstStyle/>
                <a:p>
                  <a:r>
                    <a:rPr lang="en-US" dirty="0"/>
                    <a:t>Pneumatic Cylinder</a:t>
                  </a:r>
                </a:p>
              </p:txBody>
            </p:sp>
          </p:grpSp>
          <p:cxnSp>
            <p:nvCxnSpPr>
              <p:cNvPr id="57" name="Straight Arrow Connector 56"/>
              <p:cNvCxnSpPr>
                <a:cxnSpLocks/>
              </p:cNvCxnSpPr>
              <p:nvPr/>
            </p:nvCxnSpPr>
            <p:spPr>
              <a:xfrm>
                <a:off x="9591844" y="4827629"/>
                <a:ext cx="377598" cy="458757"/>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3055982" y="2798431"/>
              <a:ext cx="2551973" cy="3969821"/>
              <a:chOff x="3108618" y="3118207"/>
              <a:chExt cx="2551973" cy="3969821"/>
            </a:xfrm>
          </p:grpSpPr>
          <p:pic>
            <p:nvPicPr>
              <p:cNvPr id="1052" name="Picture 28" descr="Image result for arduino"/>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561012" y="3665813"/>
                <a:ext cx="3545404" cy="2450191"/>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3110996" y="6668829"/>
                <a:ext cx="2549595" cy="419199"/>
              </a:xfrm>
              <a:prstGeom prst="rect">
                <a:avLst/>
              </a:prstGeom>
            </p:spPr>
            <p:txBody>
              <a:bodyPr wrap="square">
                <a:spAutoFit/>
              </a:bodyPr>
              <a:lstStyle/>
              <a:p>
                <a:pPr algn="ctr"/>
                <a:r>
                  <a:rPr lang="en-US" dirty="0"/>
                  <a:t>Arduino</a:t>
                </a:r>
              </a:p>
            </p:txBody>
          </p:sp>
        </p:grpSp>
      </p:grpSp>
      <p:sp>
        <p:nvSpPr>
          <p:cNvPr id="58" name="Title 1">
            <a:extLst>
              <a:ext uri="{FF2B5EF4-FFF2-40B4-BE49-F238E27FC236}">
                <a16:creationId xmlns="" xmlns:a16="http://schemas.microsoft.com/office/drawing/2014/main" id="{BB4BCCF4-12CE-486F-B6FF-0C13D5680091}"/>
              </a:ext>
            </a:extLst>
          </p:cNvPr>
          <p:cNvSpPr>
            <a:spLocks noGrp="1"/>
          </p:cNvSpPr>
          <p:nvPr>
            <p:ph type="title"/>
          </p:nvPr>
        </p:nvSpPr>
        <p:spPr>
          <a:xfrm>
            <a:off x="838200" y="365125"/>
            <a:ext cx="10515600" cy="1325563"/>
          </a:xfrm>
        </p:spPr>
        <p:txBody>
          <a:bodyPr/>
          <a:lstStyle/>
          <a:p>
            <a:r>
              <a:rPr lang="en-US" dirty="0"/>
              <a:t>How the Arduino is used in our final project?</a:t>
            </a:r>
          </a:p>
        </p:txBody>
      </p:sp>
    </p:spTree>
    <p:extLst>
      <p:ext uri="{BB962C8B-B14F-4D97-AF65-F5344CB8AC3E}">
        <p14:creationId xmlns:p14="http://schemas.microsoft.com/office/powerpoint/2010/main" val="155169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 xmlns:a16="http://schemas.microsoft.com/office/drawing/2014/main" id="{1C14579C-8A8C-4701-85EF-1CFEA9DC80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844" y="0"/>
            <a:ext cx="9742311" cy="6893622"/>
          </a:xfrm>
        </p:spPr>
      </p:pic>
    </p:spTree>
    <p:extLst>
      <p:ext uri="{BB962C8B-B14F-4D97-AF65-F5344CB8AC3E}">
        <p14:creationId xmlns:p14="http://schemas.microsoft.com/office/powerpoint/2010/main" val="1319259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786</Words>
  <Application>Microsoft Office PowerPoint</Application>
  <PresentationFormat>Widescreen</PresentationFormat>
  <Paragraphs>136</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Courier New</vt:lpstr>
      <vt:lpstr>Office Theme</vt:lpstr>
      <vt:lpstr>Introduction to Arduinos</vt:lpstr>
      <vt:lpstr>What is an Arduino?</vt:lpstr>
      <vt:lpstr>Arduino board and IDE</vt:lpstr>
      <vt:lpstr>Why are Arduinos so popular?</vt:lpstr>
      <vt:lpstr>How/when will we use Arduinos in the lab?</vt:lpstr>
      <vt:lpstr>Example</vt:lpstr>
      <vt:lpstr>Example, continued</vt:lpstr>
      <vt:lpstr>How the Arduino is used in our final project?</vt:lpstr>
      <vt:lpstr>PowerPoint Presentation</vt:lpstr>
      <vt:lpstr>PowerPoint Presentation</vt:lpstr>
      <vt:lpstr>Inputs vs Outputs</vt:lpstr>
      <vt:lpstr>pinMode()</vt:lpstr>
      <vt:lpstr>Digital vs Analog</vt:lpstr>
      <vt:lpstr>Digital Input: value = digitalRead(pin)</vt:lpstr>
      <vt:lpstr>Analog Input: value = analogRead(pin)</vt:lpstr>
      <vt:lpstr>Digital Output: digitalWrite(pin, value)</vt:lpstr>
      <vt:lpstr>Analog Output: analogWrite(pin, value)</vt:lpstr>
      <vt:lpstr>Arduino Language</vt:lpstr>
      <vt:lpstr>setup() and loop() functions</vt:lpstr>
      <vt:lpstr>PowerPoint Presentation</vt:lpstr>
      <vt:lpstr>PowerPoint Presentation</vt:lpstr>
      <vt:lpstr>Serial communication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Smith</dc:creator>
  <cp:lastModifiedBy>David Reinkensmeyer</cp:lastModifiedBy>
  <cp:revision>47</cp:revision>
  <dcterms:created xsi:type="dcterms:W3CDTF">2017-04-12T18:50:29Z</dcterms:created>
  <dcterms:modified xsi:type="dcterms:W3CDTF">2019-04-10T18:45:33Z</dcterms:modified>
</cp:coreProperties>
</file>